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58" r:id="rId4"/>
    <p:sldId id="259" r:id="rId5"/>
    <p:sldId id="263" r:id="rId6"/>
    <p:sldId id="260" r:id="rId7"/>
    <p:sldId id="261" r:id="rId8"/>
    <p:sldId id="264" r:id="rId9"/>
    <p:sldId id="265" r:id="rId10"/>
    <p:sldId id="266" r:id="rId11"/>
    <p:sldId id="267" r:id="rId12"/>
    <p:sldId id="268" r:id="rId13"/>
    <p:sldId id="269" r:id="rId14"/>
    <p:sldId id="272" r:id="rId15"/>
    <p:sldId id="270" r:id="rId16"/>
    <p:sldId id="271" r:id="rId17"/>
  </p:sldIdLst>
  <p:sldSz cx="12192000" cy="6858000"/>
  <p:notesSz cx="6858000" cy="9144000"/>
  <p:defaultTextStyle>
    <a:defPPr>
      <a:defRPr lang="en-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34"/>
    <p:restoredTop sz="86643"/>
  </p:normalViewPr>
  <p:slideViewPr>
    <p:cSldViewPr snapToGrid="0" showGuides="1">
      <p:cViewPr>
        <p:scale>
          <a:sx n="102" d="100"/>
          <a:sy n="102" d="100"/>
        </p:scale>
        <p:origin x="1048" y="144"/>
      </p:cViewPr>
      <p:guideLst>
        <p:guide orient="horz" pos="2183"/>
        <p:guide pos="3840"/>
      </p:guideLst>
    </p:cSldViewPr>
  </p:slideViewPr>
  <p:notesTextViewPr>
    <p:cViewPr>
      <p:scale>
        <a:sx n="135" d="100"/>
        <a:sy n="13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u-H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B44ABC-A491-6242-8AFA-68FAAC77BEEE}" type="datetimeFigureOut">
              <a:rPr lang="hu-HU" smtClean="0"/>
              <a:t>2026. 01. 30.</a:t>
            </a:fld>
            <a:endParaRPr lang="hu-H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u-H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u-H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69E4C9-DCED-3A42-8067-2991FD003F12}" type="slidenum">
              <a:rPr lang="hu-HU" smtClean="0"/>
              <a:t>‹#›</a:t>
            </a:fld>
            <a:endParaRPr lang="hu-HU"/>
          </a:p>
        </p:txBody>
      </p:sp>
    </p:spTree>
    <p:extLst>
      <p:ext uri="{BB962C8B-B14F-4D97-AF65-F5344CB8AC3E}">
        <p14:creationId xmlns:p14="http://schemas.microsoft.com/office/powerpoint/2010/main" val="5507673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effectLst/>
                <a:latin typeface="fkGroteskNeue"/>
              </a:rPr>
              <a:t>Library size normalization (CP10k)</a:t>
            </a:r>
          </a:p>
          <a:p>
            <a:pPr algn="l"/>
            <a:r>
              <a:rPr lang="en-GB" b="0" i="0" dirty="0">
                <a:effectLst/>
                <a:latin typeface="fkGroteskNeue"/>
              </a:rPr>
              <a:t>Different cells are sequenced to different depths: one cell might have 5,000 UMIs, another 50,000, even if they had the same true RNA content.</a:t>
            </a:r>
          </a:p>
          <a:p>
            <a:pPr algn="l"/>
            <a:r>
              <a:rPr lang="en-GB" b="0" i="0" dirty="0">
                <a:effectLst/>
                <a:latin typeface="fkGroteskNeue"/>
              </a:rPr>
              <a:t>IF I would used a raw counts, the deeper‑sequenced cell would look “more expressed” for every gene just because I counted more molecules, not because that cell is biologically more active.</a:t>
            </a:r>
          </a:p>
          <a:p>
            <a:pPr algn="l"/>
            <a:r>
              <a:rPr lang="en-GB" b="0" i="0" dirty="0">
                <a:effectLst/>
                <a:latin typeface="fkGroteskNeue"/>
              </a:rPr>
              <a:t>Dividing by the cell’s total counts and scaling to 10,000 makes every cell comparable: </a:t>
            </a:r>
            <a:r>
              <a:rPr lang="en-GB" b="0" i="1" dirty="0">
                <a:effectLst/>
                <a:latin typeface="fkGroteskNeue"/>
              </a:rPr>
              <a:t>“Out of 10,000 transcripts in this cell, how many are gene X?”</a:t>
            </a:r>
            <a:r>
              <a:rPr lang="en-GB" b="0" i="0" dirty="0">
                <a:effectLst/>
                <a:latin typeface="fkGroteskNeue"/>
              </a:rPr>
              <a:t>.</a:t>
            </a:r>
          </a:p>
          <a:p>
            <a:pPr algn="l"/>
            <a:r>
              <a:rPr lang="en-GB" b="0" i="0" dirty="0">
                <a:effectLst/>
                <a:latin typeface="fkGroteskNeue"/>
              </a:rPr>
              <a:t>I believe biologically this still makes sense, this makes expression values relative abundances per cell, so differences across cells now reflect changes in composition of the transcriptome rather than raw sequencing depth.</a:t>
            </a:r>
          </a:p>
          <a:p>
            <a:pPr algn="l"/>
            <a:r>
              <a:rPr lang="en-GB" b="0" i="0" dirty="0">
                <a:effectLst/>
                <a:latin typeface="fkGroteskNeue"/>
              </a:rPr>
              <a:t>Log1p transform</a:t>
            </a:r>
          </a:p>
          <a:p>
            <a:pPr algn="l"/>
            <a:r>
              <a:rPr lang="en-GB" b="0" i="0" dirty="0">
                <a:effectLst/>
                <a:latin typeface="fkGroteskNeue"/>
              </a:rPr>
              <a:t>Gene counts are very skewed: a few genes are extremely highly expressed while many are low or zero and their variance grows with the mean.</a:t>
            </a:r>
          </a:p>
          <a:p>
            <a:pPr algn="l"/>
            <a:r>
              <a:rPr lang="en-GB" b="0" i="0" dirty="0">
                <a:effectLst/>
                <a:latin typeface="fkGroteskNeue"/>
              </a:rPr>
              <a:t>Taking log1p compresses large values and spreads out small ones, which stabilizes variance and prevents highly expressed genes (like RPLs, mitochondrial genes) from dominating PCA, clustering, etc.</a:t>
            </a:r>
          </a:p>
          <a:p>
            <a:pPr algn="l"/>
            <a:r>
              <a:rPr lang="en-GB" b="0" i="0" dirty="0">
                <a:effectLst/>
                <a:latin typeface="fkGroteskNeue"/>
              </a:rPr>
              <a:t>Log1p also makes fold‑changes additive: a 2‑fold increase becomes roughly a fixed difference on the log scale, which is easier to model and interpret in linear methods like PCA.</a:t>
            </a:r>
          </a:p>
          <a:p>
            <a:pPr algn="l"/>
            <a:r>
              <a:rPr lang="en-GB" b="0" i="0" dirty="0">
                <a:effectLst/>
                <a:latin typeface="fkGroteskNeue"/>
              </a:rPr>
              <a:t>So, CP10k + log1p turns raw UMI counts into comparable, variance‑stabilized, relative expression measures, letting you see biological structure (cell types, states) rather than technical noise.</a:t>
            </a:r>
          </a:p>
          <a:p>
            <a:pPr algn="l"/>
            <a:endParaRPr lang="en-GB" b="0" i="0" dirty="0">
              <a:effectLst/>
              <a:latin typeface="fkGroteskNeue"/>
            </a:endParaRPr>
          </a:p>
          <a:p>
            <a:pPr algn="l"/>
            <a:r>
              <a:rPr lang="en-GB" b="0" i="0" dirty="0">
                <a:effectLst/>
                <a:latin typeface="fkGroteskNeue"/>
              </a:rPr>
              <a:t>If a gene has almost the same expression in every cell, it carries little information about differences between cells </a:t>
            </a:r>
          </a:p>
          <a:p>
            <a:pPr algn="l"/>
            <a:r>
              <a:rPr lang="en-GB" b="0" i="0" dirty="0">
                <a:effectLst/>
                <a:latin typeface="fkGroteskNeue"/>
              </a:rPr>
              <a:t>Genes whose expression varies a lot between cells are usually the ones marking cell types, activation states, or pathways turning on/off, so they are informative for clustering and trajectories.</a:t>
            </a:r>
          </a:p>
          <a:p>
            <a:pPr algn="l"/>
            <a:r>
              <a:rPr lang="en-GB" b="0" i="0" dirty="0">
                <a:effectLst/>
                <a:latin typeface="fkGroteskNeue"/>
              </a:rPr>
              <a:t>So taking per‑gene variance across cells is a simple way to measure “how much does this gene help tell cells apart?”.</a:t>
            </a:r>
          </a:p>
          <a:p>
            <a:pPr algn="l"/>
            <a:endParaRPr lang="en-GB" b="0" i="0" dirty="0">
              <a:effectLst/>
              <a:latin typeface="fkGroteskNeue"/>
            </a:endParaRPr>
          </a:p>
          <a:p>
            <a:pPr algn="l"/>
            <a:r>
              <a:rPr lang="en-GB" b="0" i="0" dirty="0">
                <a:effectLst/>
                <a:latin typeface="fkGroteskNeue"/>
              </a:rPr>
              <a:t>I pick top 3000 HVGs</a:t>
            </a:r>
          </a:p>
          <a:p>
            <a:pPr algn="l"/>
            <a:r>
              <a:rPr lang="en-GB" b="0" i="0" dirty="0">
                <a:effectLst/>
                <a:latin typeface="fkGroteskNeue"/>
              </a:rPr>
              <a:t>using the most variable few thousand preserves almost all structure of cell heterogeneity.</a:t>
            </a:r>
          </a:p>
          <a:p>
            <a:pPr algn="l"/>
            <a:endParaRPr lang="en-GB" b="0" i="0" dirty="0">
              <a:effectLst/>
              <a:latin typeface="fkGroteskNeue"/>
            </a:endParaRPr>
          </a:p>
          <a:p>
            <a:pPr algn="l"/>
            <a:r>
              <a:rPr lang="en-GB" b="0" i="0" dirty="0">
                <a:effectLst/>
                <a:latin typeface="fkGroteskNeue"/>
              </a:rPr>
              <a:t>Why is the two‑pass </a:t>
            </a:r>
            <a:r>
              <a:rPr lang="el-GR" b="0" i="0" dirty="0">
                <a:effectLst/>
                <a:latin typeface="fkGroteskNeue"/>
              </a:rPr>
              <a:t>Σ</a:t>
            </a:r>
            <a:r>
              <a:rPr lang="en-GB" b="0" i="0" dirty="0">
                <a:effectLst/>
                <a:latin typeface="fkGroteskNeue"/>
              </a:rPr>
              <a:t>X / </a:t>
            </a:r>
            <a:r>
              <a:rPr lang="el-GR" b="0" i="0" dirty="0">
                <a:effectLst/>
                <a:latin typeface="fkGroteskNeue"/>
              </a:rPr>
              <a:t>Σ</a:t>
            </a:r>
            <a:r>
              <a:rPr lang="en-GB" b="0" i="0" dirty="0">
                <a:effectLst/>
                <a:latin typeface="fkGroteskNeue"/>
              </a:rPr>
              <a:t>X² trick OK?</a:t>
            </a:r>
          </a:p>
          <a:p>
            <a:pPr algn="l"/>
            <a:endParaRPr lang="en-GB" b="0" i="0" dirty="0">
              <a:effectLst/>
              <a:latin typeface="fkGroteskNeue"/>
            </a:endParaRPr>
          </a:p>
          <a:p>
            <a:pPr algn="l"/>
            <a:r>
              <a:rPr lang="en-GB" b="0" i="0" dirty="0">
                <a:effectLst/>
                <a:latin typeface="fkGroteskNeue"/>
              </a:rPr>
              <a:t>The </a:t>
            </a:r>
            <a:r>
              <a:rPr lang="el-GR" b="0" i="0" dirty="0">
                <a:effectLst/>
                <a:latin typeface="fkGroteskNeue"/>
              </a:rPr>
              <a:t>Σ</a:t>
            </a:r>
            <a:r>
              <a:rPr lang="en-GB" b="0" i="0" dirty="0">
                <a:effectLst/>
                <a:latin typeface="fkGroteskNeue"/>
              </a:rPr>
              <a:t>X / </a:t>
            </a:r>
            <a:r>
              <a:rPr lang="el-GR" b="0" i="0" dirty="0">
                <a:effectLst/>
                <a:latin typeface="fkGroteskNeue"/>
              </a:rPr>
              <a:t>Σ</a:t>
            </a:r>
            <a:r>
              <a:rPr lang="en-GB" b="0" i="0" dirty="0">
                <a:effectLst/>
                <a:latin typeface="fkGroteskNeue"/>
              </a:rPr>
              <a:t>X² passes are a numerically stable way to compute the same variance I’d get if you had the full matrix in memory; it doesn’t change the statistic, it just avoids memory issues.</a:t>
            </a:r>
          </a:p>
          <a:p>
            <a:pPr algn="l"/>
            <a:r>
              <a:rPr lang="en-GB" b="0" i="0" dirty="0">
                <a:effectLst/>
                <a:latin typeface="fkGroteskNeue"/>
              </a:rPr>
              <a:t>Biologically I are still ranking genes by “how much they fluctuate across cells,” which is the same concept as in standard HVG selection methods (Seurat, scran, etc.).</a:t>
            </a:r>
          </a:p>
          <a:p>
            <a:pPr algn="l"/>
            <a:r>
              <a:rPr lang="en-GB" b="0" i="0" dirty="0">
                <a:effectLst/>
                <a:latin typeface="fkGroteskNeue"/>
              </a:rPr>
              <a:t>So conceptually: I first normalize counts so cells are comparable, then I keep the genes whose expression varies the most across those comparable cells, because those genes are the ones that encode meaningful biological differences, and I use a chunked variance computation purely as an efficient implementation detail.</a:t>
            </a:r>
          </a:p>
          <a:p>
            <a:endParaRPr lang="hu-HU" dirty="0"/>
          </a:p>
        </p:txBody>
      </p:sp>
      <p:sp>
        <p:nvSpPr>
          <p:cNvPr id="4" name="Slide Number Placeholder 3"/>
          <p:cNvSpPr>
            <a:spLocks noGrp="1"/>
          </p:cNvSpPr>
          <p:nvPr>
            <p:ph type="sldNum" sz="quarter" idx="5"/>
          </p:nvPr>
        </p:nvSpPr>
        <p:spPr/>
        <p:txBody>
          <a:bodyPr/>
          <a:lstStyle/>
          <a:p>
            <a:fld id="{8A69E4C9-DCED-3A42-8067-2991FD003F12}" type="slidenum">
              <a:rPr lang="hu-HU" smtClean="0"/>
              <a:t>8</a:t>
            </a:fld>
            <a:endParaRPr lang="hu-HU"/>
          </a:p>
        </p:txBody>
      </p:sp>
    </p:spTree>
    <p:extLst>
      <p:ext uri="{BB962C8B-B14F-4D97-AF65-F5344CB8AC3E}">
        <p14:creationId xmlns:p14="http://schemas.microsoft.com/office/powerpoint/2010/main" val="35808578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effectLst/>
                <a:latin typeface="fkGroteskNeue"/>
              </a:rPr>
              <a:t>Wilcoxon rank-sum is a way to ask: </a:t>
            </a:r>
            <a:r>
              <a:rPr lang="en-GB" b="0" i="1" dirty="0">
                <a:effectLst/>
                <a:latin typeface="fkGroteskNeue"/>
              </a:rPr>
              <a:t>Are two groups different?</a:t>
            </a:r>
            <a:r>
              <a:rPr lang="en-GB" b="0" i="0" dirty="0">
                <a:effectLst/>
                <a:latin typeface="fkGroteskNeue"/>
              </a:rPr>
              <a:t> without assuming the data is normally distributed (bell-curve shaped).  </a:t>
            </a:r>
          </a:p>
          <a:p>
            <a:r>
              <a:rPr lang="en-GB" b="0" i="0" dirty="0">
                <a:effectLst/>
                <a:latin typeface="fkGroteskNeue"/>
              </a:rPr>
              <a:t>It works by ranking all values together, summing the ranks for each group and checking if one group's ranks are consistently higher. </a:t>
            </a:r>
          </a:p>
          <a:p>
            <a:r>
              <a:rPr lang="en-GB" b="0" i="0" dirty="0">
                <a:effectLst/>
                <a:latin typeface="fkGroteskNeue"/>
              </a:rPr>
              <a:t>It's powerful because it doesn't assume your data is normally distributed and it's resistant to outliers.</a:t>
            </a:r>
          </a:p>
          <a:p>
            <a:r>
              <a:rPr lang="en-GB" b="0" i="0" dirty="0">
                <a:effectLst/>
                <a:latin typeface="fkGroteskNeue"/>
              </a:rPr>
              <a:t>I used it in </a:t>
            </a:r>
            <a:r>
              <a:rPr lang="en-GB" b="0" i="0" dirty="0" err="1">
                <a:effectLst/>
                <a:latin typeface="fkGroteskNeue"/>
              </a:rPr>
              <a:t>scRNA-seq</a:t>
            </a:r>
            <a:r>
              <a:rPr lang="en-GB" b="0" i="0" dirty="0">
                <a:effectLst/>
                <a:latin typeface="fkGroteskNeue"/>
              </a:rPr>
              <a:t> to find genes that are significantly different between cell types or conditions.</a:t>
            </a:r>
            <a:endParaRPr lang="hu-HU" dirty="0"/>
          </a:p>
        </p:txBody>
      </p:sp>
      <p:sp>
        <p:nvSpPr>
          <p:cNvPr id="4" name="Slide Number Placeholder 3"/>
          <p:cNvSpPr>
            <a:spLocks noGrp="1"/>
          </p:cNvSpPr>
          <p:nvPr>
            <p:ph type="sldNum" sz="quarter" idx="5"/>
          </p:nvPr>
        </p:nvSpPr>
        <p:spPr/>
        <p:txBody>
          <a:bodyPr/>
          <a:lstStyle/>
          <a:p>
            <a:fld id="{8A69E4C9-DCED-3A42-8067-2991FD003F12}" type="slidenum">
              <a:rPr lang="hu-HU" smtClean="0"/>
              <a:t>10</a:t>
            </a:fld>
            <a:endParaRPr lang="hu-HU"/>
          </a:p>
        </p:txBody>
      </p:sp>
    </p:spTree>
    <p:extLst>
      <p:ext uri="{BB962C8B-B14F-4D97-AF65-F5344CB8AC3E}">
        <p14:creationId xmlns:p14="http://schemas.microsoft.com/office/powerpoint/2010/main" val="643054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a:t>Pass</a:t>
            </a:r>
            <a:r>
              <a:rPr lang="hu-HU" dirty="0"/>
              <a:t> 1:</a:t>
            </a:r>
          </a:p>
          <a:p>
            <a:pPr algn="l">
              <a:buFont typeface="Arial" panose="020B0604020202020204" pitchFamily="34" charset="0"/>
              <a:buChar char="•"/>
            </a:pPr>
            <a:r>
              <a:rPr lang="en-GB" b="0" i="0" dirty="0">
                <a:effectLst/>
                <a:latin typeface="fkGroteskNeue"/>
              </a:rPr>
              <a:t>I read 1,000 cells at a time (to fit in RAM).</a:t>
            </a:r>
          </a:p>
          <a:p>
            <a:pPr algn="l">
              <a:buFont typeface="Arial" panose="020B0604020202020204" pitchFamily="34" charset="0"/>
              <a:buChar char="•"/>
            </a:pPr>
            <a:r>
              <a:rPr lang="en-GB" b="0" i="0" dirty="0">
                <a:effectLst/>
                <a:latin typeface="fkGroteskNeue"/>
              </a:rPr>
              <a:t>For each gene, I accumulate the sum of all its expression values across those cells.</a:t>
            </a:r>
          </a:p>
          <a:p>
            <a:pPr algn="l">
              <a:buFont typeface="Arial" panose="020B0604020202020204" pitchFamily="34" charset="0"/>
              <a:buChar char="•"/>
            </a:pPr>
            <a:r>
              <a:rPr lang="en-GB" b="0" i="0" dirty="0">
                <a:effectLst/>
                <a:latin typeface="fkGroteskNeue"/>
              </a:rPr>
              <a:t>I also accumulate the sum of squares (needed to compute variance later).</a:t>
            </a:r>
          </a:p>
          <a:p>
            <a:pPr algn="l">
              <a:buFont typeface="Arial" panose="020B0604020202020204" pitchFamily="34" charset="0"/>
              <a:buChar char="•"/>
            </a:pPr>
            <a:r>
              <a:rPr lang="en-GB" b="0" i="0" dirty="0">
                <a:effectLst/>
                <a:latin typeface="fkGroteskNeue"/>
              </a:rPr>
              <a:t>I keep a running total of all cells processed.</a:t>
            </a:r>
          </a:p>
          <a:p>
            <a:pPr algn="l"/>
            <a:r>
              <a:rPr lang="en-GB" b="0" i="0" dirty="0">
                <a:effectLst/>
                <a:latin typeface="fkGroteskNeue"/>
              </a:rPr>
              <a:t>Why this preserves biology:</a:t>
            </a:r>
          </a:p>
          <a:p>
            <a:pPr algn="l">
              <a:buFont typeface="Arial" panose="020B0604020202020204" pitchFamily="34" charset="0"/>
              <a:buChar char="•"/>
            </a:pPr>
            <a:r>
              <a:rPr lang="en-GB" b="0" i="0" dirty="0">
                <a:effectLst/>
                <a:latin typeface="fkGroteskNeue"/>
              </a:rPr>
              <a:t>I am not modifying the data or averaging chunks separately; I am just accumulating the same raw sums you would get if I loaded all cells at once.</a:t>
            </a:r>
          </a:p>
          <a:p>
            <a:pPr algn="l">
              <a:buFont typeface="Arial" panose="020B0604020202020204" pitchFamily="34" charset="0"/>
              <a:buChar char="•"/>
            </a:pPr>
            <a:r>
              <a:rPr lang="en-GB" b="0" i="0" dirty="0">
                <a:effectLst/>
                <a:latin typeface="fkGroteskNeue"/>
              </a:rPr>
              <a:t>The final mean </a:t>
            </a:r>
            <a:r>
              <a:rPr lang="en-GB" b="0" i="0" dirty="0" err="1">
                <a:effectLst/>
                <a:latin typeface="fkGroteskNeue"/>
              </a:rPr>
              <a:t>gene_mean</a:t>
            </a:r>
            <a:r>
              <a:rPr lang="en-GB" b="0" i="0" dirty="0">
                <a:effectLst/>
                <a:latin typeface="fkGroteskNeue"/>
              </a:rPr>
              <a:t> = </a:t>
            </a:r>
            <a:r>
              <a:rPr lang="en-GB" b="0" i="0" dirty="0" err="1">
                <a:effectLst/>
                <a:latin typeface="fkGroteskNeue"/>
              </a:rPr>
              <a:t>gene_sum</a:t>
            </a:r>
            <a:r>
              <a:rPr lang="en-GB" b="0" i="0" dirty="0">
                <a:effectLst/>
                <a:latin typeface="fkGroteskNeue"/>
              </a:rPr>
              <a:t> / </a:t>
            </a:r>
            <a:r>
              <a:rPr lang="en-GB" b="0" i="0" dirty="0" err="1">
                <a:effectLst/>
                <a:latin typeface="fkGroteskNeue"/>
              </a:rPr>
              <a:t>n_cells_corr</a:t>
            </a:r>
            <a:r>
              <a:rPr lang="en-GB" b="0" i="0" dirty="0">
                <a:effectLst/>
                <a:latin typeface="fkGroteskNeue"/>
              </a:rPr>
              <a:t> is exactly the same as computing it on the full dataset; chunking is invisible to the final result</a:t>
            </a:r>
            <a:br>
              <a:rPr lang="en-GB" b="0" i="0" dirty="0">
                <a:effectLst/>
                <a:latin typeface="fkGroteskNeue"/>
              </a:rPr>
            </a:br>
            <a:br>
              <a:rPr lang="en-GB" b="0" i="0" dirty="0">
                <a:effectLst/>
                <a:latin typeface="fkGroteskNeue"/>
              </a:rPr>
            </a:br>
            <a:r>
              <a:rPr lang="en-GB" b="0" i="0" dirty="0">
                <a:effectLst/>
                <a:latin typeface="fkGroteskNeue"/>
              </a:rPr>
              <a:t>Pass 2:</a:t>
            </a:r>
          </a:p>
          <a:p>
            <a:pPr algn="l">
              <a:buFont typeface="Arial" panose="020B0604020202020204" pitchFamily="34" charset="0"/>
              <a:buChar char="•"/>
            </a:pPr>
            <a:r>
              <a:rPr lang="en-GB" b="0" i="0" dirty="0">
                <a:effectLst/>
                <a:latin typeface="fkGroteskNeue"/>
              </a:rPr>
              <a:t>For each chunk, I subtract the overall gene mean (from Pass 1) from each cell's values.</a:t>
            </a:r>
          </a:p>
          <a:p>
            <a:pPr algn="l">
              <a:buFont typeface="Arial" panose="020B0604020202020204" pitchFamily="34" charset="0"/>
              <a:buChar char="•"/>
            </a:pPr>
            <a:r>
              <a:rPr lang="en-GB" b="0" i="0" dirty="0">
                <a:effectLst/>
                <a:latin typeface="fkGroteskNeue"/>
              </a:rPr>
              <a:t>This "</a:t>
            </a:r>
            <a:r>
              <a:rPr lang="en-GB" b="0" i="0" dirty="0" err="1">
                <a:effectLst/>
                <a:latin typeface="fkGroteskNeue"/>
              </a:rPr>
              <a:t>centers</a:t>
            </a:r>
            <a:r>
              <a:rPr lang="en-GB" b="0" i="0" dirty="0">
                <a:effectLst/>
                <a:latin typeface="fkGroteskNeue"/>
              </a:rPr>
              <a:t>" the data: now 0 means "average expression," positive means "above average," negative means "below average."</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0" i="0" dirty="0">
                <a:effectLst/>
                <a:latin typeface="fkGroteskNeue"/>
              </a:rPr>
              <a:t>I compute </a:t>
            </a:r>
            <a:r>
              <a:rPr lang="en-GB" b="0" dirty="0" err="1">
                <a:solidFill>
                  <a:srgbClr val="839496"/>
                </a:solidFill>
                <a:effectLst/>
                <a:latin typeface="Menlo" panose="020B0609030804020204" pitchFamily="49" charset="0"/>
              </a:rPr>
              <a:t>cov_matrix</a:t>
            </a:r>
            <a:r>
              <a:rPr lang="en-GB" b="0" dirty="0">
                <a:solidFill>
                  <a:srgbClr val="839496"/>
                </a:solidFill>
                <a:effectLst/>
                <a:latin typeface="Menlo" panose="020B0609030804020204" pitchFamily="49" charset="0"/>
              </a:rPr>
              <a:t> </a:t>
            </a:r>
            <a:r>
              <a:rPr lang="en-GB" b="0" dirty="0">
                <a:solidFill>
                  <a:srgbClr val="859900"/>
                </a:solidFill>
                <a:effectLst/>
                <a:latin typeface="Menlo" panose="020B0609030804020204" pitchFamily="49" charset="0"/>
              </a:rPr>
              <a:t>+=</a:t>
            </a:r>
            <a:r>
              <a:rPr lang="en-GB" b="0" dirty="0">
                <a:solidFill>
                  <a:srgbClr val="839496"/>
                </a:solidFill>
                <a:effectLst/>
                <a:latin typeface="Menlo" panose="020B0609030804020204" pitchFamily="49" charset="0"/>
              </a:rPr>
              <a:t> </a:t>
            </a:r>
            <a:r>
              <a:rPr lang="en-GB" b="0" dirty="0" err="1">
                <a:solidFill>
                  <a:srgbClr val="839496"/>
                </a:solidFill>
                <a:effectLst/>
                <a:latin typeface="Menlo" panose="020B0609030804020204" pitchFamily="49" charset="0"/>
              </a:rPr>
              <a:t>ch_centered.T</a:t>
            </a:r>
            <a:r>
              <a:rPr lang="en-GB" b="0" dirty="0">
                <a:solidFill>
                  <a:srgbClr val="839496"/>
                </a:solidFill>
                <a:effectLst/>
                <a:latin typeface="Menlo" panose="020B0609030804020204" pitchFamily="49" charset="0"/>
              </a:rPr>
              <a:t> </a:t>
            </a:r>
            <a:r>
              <a:rPr lang="en-GB" b="0" dirty="0">
                <a:solidFill>
                  <a:srgbClr val="859900"/>
                </a:solidFill>
                <a:effectLst/>
                <a:latin typeface="Menlo" panose="020B0609030804020204" pitchFamily="49" charset="0"/>
              </a:rPr>
              <a:t>@</a:t>
            </a:r>
            <a:r>
              <a:rPr lang="en-GB" b="0" dirty="0">
                <a:solidFill>
                  <a:srgbClr val="839496"/>
                </a:solidFill>
                <a:effectLst/>
                <a:latin typeface="Menlo" panose="020B0609030804020204" pitchFamily="49" charset="0"/>
              </a:rPr>
              <a:t> </a:t>
            </a:r>
            <a:r>
              <a:rPr lang="en-GB" b="0" dirty="0" err="1">
                <a:solidFill>
                  <a:srgbClr val="839496"/>
                </a:solidFill>
                <a:effectLst/>
                <a:latin typeface="Menlo" panose="020B0609030804020204" pitchFamily="49" charset="0"/>
              </a:rPr>
              <a:t>ch_centered</a:t>
            </a:r>
            <a:r>
              <a:rPr lang="en-GB" b="0" i="0" dirty="0">
                <a:effectLst/>
                <a:latin typeface="fkGroteskNeue"/>
              </a:rPr>
              <a:t> a matrix product that accumulates for each pair of genes, how often they're both above or both below their average together.</a:t>
            </a:r>
          </a:p>
          <a:p>
            <a:pPr algn="l">
              <a:buFont typeface="Arial" panose="020B0604020202020204" pitchFamily="34" charset="0"/>
              <a:buChar char="•"/>
            </a:pPr>
            <a:r>
              <a:rPr lang="en-GB" b="0" i="0" dirty="0">
                <a:effectLst/>
                <a:latin typeface="fkGroteskNeue"/>
              </a:rPr>
              <a:t>I add this to </a:t>
            </a:r>
            <a:r>
              <a:rPr lang="en-GB" b="0" i="0" dirty="0" err="1">
                <a:effectLst/>
                <a:latin typeface="fkGroteskNeue"/>
              </a:rPr>
              <a:t>cov_matrix</a:t>
            </a:r>
            <a:r>
              <a:rPr lang="en-GB" b="0" i="0" dirty="0">
                <a:effectLst/>
                <a:latin typeface="fkGroteskNeue"/>
              </a:rPr>
              <a:t>, so by the end I have the sum across all cells.</a:t>
            </a:r>
          </a:p>
          <a:p>
            <a:pPr algn="l"/>
            <a:r>
              <a:rPr lang="en-GB" b="0" i="0" dirty="0">
                <a:effectLst/>
                <a:latin typeface="fkGroteskNeue"/>
              </a:rPr>
              <a:t>Why this preserves biology:</a:t>
            </a:r>
          </a:p>
          <a:p>
            <a:pPr algn="l">
              <a:buFont typeface="Arial" panose="020B0604020202020204" pitchFamily="34" charset="0"/>
              <a:buChar char="•"/>
            </a:pPr>
            <a:r>
              <a:rPr lang="en-GB" b="0" i="0" dirty="0" err="1">
                <a:effectLst/>
                <a:latin typeface="fkGroteskNeue"/>
              </a:rPr>
              <a:t>Centering</a:t>
            </a:r>
            <a:r>
              <a:rPr lang="en-GB" b="0" i="0" dirty="0">
                <a:effectLst/>
                <a:latin typeface="fkGroteskNeue"/>
              </a:rPr>
              <a:t> doesn't change the data, it just makes 0 the reference point.</a:t>
            </a:r>
          </a:p>
          <a:p>
            <a:pPr algn="l">
              <a:buFont typeface="Arial" panose="020B0604020202020204" pitchFamily="34" charset="0"/>
              <a:buChar char="•"/>
            </a:pPr>
            <a:r>
              <a:rPr lang="en-GB" b="0" i="0" dirty="0">
                <a:effectLst/>
                <a:latin typeface="fkGroteskNeue"/>
              </a:rPr>
              <a:t>The covariance accumulation </a:t>
            </a:r>
            <a:r>
              <a:rPr lang="en-GB" b="0" i="0" dirty="0" err="1">
                <a:solidFill>
                  <a:srgbClr val="C5C8C6"/>
                </a:solidFill>
                <a:effectLst/>
                <a:latin typeface="Times New Roman" panose="02020603050405020304" pitchFamily="18" charset="0"/>
                <a:cs typeface="Times New Roman" panose="02020603050405020304" pitchFamily="18" charset="0"/>
              </a:rPr>
              <a:t>cov_matrix</a:t>
            </a:r>
            <a:r>
              <a:rPr lang="en-GB" b="0" i="0" dirty="0">
                <a:solidFill>
                  <a:srgbClr val="C5C8C6"/>
                </a:solidFill>
                <a:effectLst/>
                <a:latin typeface="Times New Roman" panose="02020603050405020304" pitchFamily="18" charset="0"/>
                <a:cs typeface="Times New Roman" panose="02020603050405020304" pitchFamily="18" charset="0"/>
              </a:rPr>
              <a:t> += </a:t>
            </a:r>
            <a:r>
              <a:rPr lang="en-GB" b="0" i="0" dirty="0" err="1">
                <a:solidFill>
                  <a:srgbClr val="C5C8C6"/>
                </a:solidFill>
                <a:effectLst/>
                <a:latin typeface="Times New Roman" panose="02020603050405020304" pitchFamily="18" charset="0"/>
                <a:cs typeface="Times New Roman" panose="02020603050405020304" pitchFamily="18" charset="0"/>
              </a:rPr>
              <a:t>ch_centered.T</a:t>
            </a:r>
            <a:r>
              <a:rPr lang="en-GB" b="0" i="0" dirty="0">
                <a:solidFill>
                  <a:srgbClr val="C5C8C6"/>
                </a:solidFill>
                <a:effectLst/>
                <a:latin typeface="Times New Roman" panose="02020603050405020304" pitchFamily="18" charset="0"/>
                <a:cs typeface="Times New Roman" panose="02020603050405020304" pitchFamily="18" charset="0"/>
              </a:rPr>
              <a:t> @ </a:t>
            </a:r>
            <a:r>
              <a:rPr lang="en-GB" b="0" i="0" dirty="0" err="1">
                <a:solidFill>
                  <a:srgbClr val="C5C8C6"/>
                </a:solidFill>
                <a:effectLst/>
                <a:latin typeface="Times New Roman" panose="02020603050405020304" pitchFamily="18" charset="0"/>
                <a:cs typeface="Times New Roman" panose="02020603050405020304" pitchFamily="18" charset="0"/>
              </a:rPr>
              <a:t>ch_centered</a:t>
            </a:r>
            <a:r>
              <a:rPr lang="en-GB" b="0" i="0" dirty="0" err="1">
                <a:effectLst/>
                <a:latin typeface="fkGroteskNeue"/>
              </a:rPr>
              <a:t>is</a:t>
            </a:r>
            <a:r>
              <a:rPr lang="en-GB" b="0" i="0" dirty="0">
                <a:effectLst/>
                <a:latin typeface="fkGroteskNeue"/>
              </a:rPr>
              <a:t> still computing correlation in the honest way.</a:t>
            </a:r>
          </a:p>
          <a:p>
            <a:pPr algn="l">
              <a:buFont typeface="Arial" panose="020B0604020202020204" pitchFamily="34" charset="0"/>
              <a:buChar char="•"/>
            </a:pPr>
            <a:r>
              <a:rPr lang="en-GB" b="0" i="0" dirty="0">
                <a:effectLst/>
                <a:latin typeface="fkGroteskNeue"/>
              </a:rPr>
              <a:t>The final covariance </a:t>
            </a:r>
            <a:r>
              <a:rPr lang="en-GB" b="0" i="0" dirty="0" err="1">
                <a:effectLst/>
                <a:latin typeface="fkGroteskNeue"/>
              </a:rPr>
              <a:t>cov_matrix</a:t>
            </a:r>
            <a:r>
              <a:rPr lang="en-GB" b="0" i="0" dirty="0">
                <a:effectLst/>
                <a:latin typeface="fkGroteskNeue"/>
              </a:rPr>
              <a:t> / </a:t>
            </a:r>
            <a:r>
              <a:rPr lang="en-GB" b="0" i="0" dirty="0" err="1">
                <a:effectLst/>
                <a:latin typeface="fkGroteskNeue"/>
              </a:rPr>
              <a:t>n_cells_corr</a:t>
            </a:r>
            <a:r>
              <a:rPr lang="en-GB" b="0" i="0" dirty="0">
                <a:effectLst/>
                <a:latin typeface="fkGroteskNeue"/>
              </a:rPr>
              <a:t> is exactly the sample covariance you'd compute on the full matrix.</a:t>
            </a:r>
          </a:p>
          <a:p>
            <a:pPr algn="l">
              <a:buFont typeface="Arial" panose="020B0604020202020204" pitchFamily="34" charset="0"/>
              <a:buChar char="•"/>
            </a:pPr>
            <a:endParaRPr lang="en-HU" b="0" i="0" dirty="0">
              <a:effectLst/>
              <a:latin typeface="fkGroteskNeue"/>
            </a:endParaRPr>
          </a:p>
          <a:p>
            <a:pPr algn="l">
              <a:buFont typeface="Arial" panose="020B0604020202020204" pitchFamily="34" charset="0"/>
              <a:buChar char="•"/>
            </a:pPr>
            <a:r>
              <a:rPr lang="en-GB" b="0" i="0" dirty="0" err="1">
                <a:effectLst/>
                <a:latin typeface="fkGroteskNeue"/>
              </a:rPr>
              <a:t>cov_matrix</a:t>
            </a:r>
            <a:r>
              <a:rPr lang="en-GB" b="0" i="0" dirty="0">
                <a:effectLst/>
                <a:latin typeface="fkGroteskNeue"/>
              </a:rPr>
              <a:t> / </a:t>
            </a:r>
            <a:r>
              <a:rPr lang="en-GB" b="0" i="0" dirty="0" err="1">
                <a:effectLst/>
                <a:latin typeface="fkGroteskNeue"/>
              </a:rPr>
              <a:t>n_cells_corr</a:t>
            </a:r>
            <a:r>
              <a:rPr lang="en-GB" b="0" i="0" dirty="0">
                <a:effectLst/>
                <a:latin typeface="fkGroteskNeue"/>
              </a:rPr>
              <a:t> = average covariance per cell pair (true covariance matrix).</a:t>
            </a:r>
          </a:p>
          <a:p>
            <a:pPr algn="l">
              <a:buFont typeface="Arial" panose="020B0604020202020204" pitchFamily="34" charset="0"/>
              <a:buChar char="•"/>
            </a:pPr>
            <a:r>
              <a:rPr lang="en-GB" b="0" i="0" dirty="0" err="1">
                <a:effectLst/>
                <a:latin typeface="fkGroteskNeue"/>
              </a:rPr>
              <a:t>np.outer</a:t>
            </a:r>
            <a:r>
              <a:rPr lang="en-GB" b="0" i="0" dirty="0">
                <a:effectLst/>
                <a:latin typeface="fkGroteskNeue"/>
              </a:rPr>
              <a:t>(</a:t>
            </a:r>
            <a:r>
              <a:rPr lang="en-GB" b="0" i="0" dirty="0" err="1">
                <a:effectLst/>
                <a:latin typeface="fkGroteskNeue"/>
              </a:rPr>
              <a:t>gene_std</a:t>
            </a:r>
            <a:r>
              <a:rPr lang="en-GB" b="0" i="0" dirty="0">
                <a:effectLst/>
                <a:latin typeface="fkGroteskNeue"/>
              </a:rPr>
              <a:t>, </a:t>
            </a:r>
            <a:r>
              <a:rPr lang="en-GB" b="0" i="0" dirty="0" err="1">
                <a:effectLst/>
                <a:latin typeface="fkGroteskNeue"/>
              </a:rPr>
              <a:t>gene_std</a:t>
            </a:r>
            <a:r>
              <a:rPr lang="en-GB" b="0" i="0" dirty="0">
                <a:effectLst/>
                <a:latin typeface="fkGroteskNeue"/>
              </a:rPr>
              <a:t>) = creates a matrix where entry </a:t>
            </a:r>
            <a:r>
              <a:rPr lang="en-GB" b="0" i="0" dirty="0">
                <a:effectLst/>
                <a:latin typeface="KaTeX_Main"/>
              </a:rPr>
              <a:t>(</a:t>
            </a:r>
            <a:r>
              <a:rPr lang="en-GB" b="0" i="0" dirty="0" err="1">
                <a:effectLst/>
                <a:latin typeface="KaTeX_Main"/>
              </a:rPr>
              <a:t>i,j</a:t>
            </a:r>
            <a:r>
              <a:rPr lang="en-GB" b="0" i="0" dirty="0">
                <a:effectLst/>
                <a:latin typeface="KaTeX_Main"/>
              </a:rPr>
              <a:t>)(</a:t>
            </a:r>
            <a:r>
              <a:rPr lang="en-GB" b="0" i="1" dirty="0" err="1">
                <a:effectLst/>
                <a:latin typeface="KaTeX_Math"/>
              </a:rPr>
              <a:t>i</a:t>
            </a:r>
            <a:r>
              <a:rPr lang="en-GB" b="0" i="0" dirty="0" err="1">
                <a:effectLst/>
                <a:latin typeface="KaTeX_Main"/>
              </a:rPr>
              <a:t>,</a:t>
            </a:r>
            <a:r>
              <a:rPr lang="en-GB" b="0" i="1" dirty="0" err="1">
                <a:effectLst/>
                <a:latin typeface="KaTeX_Math"/>
              </a:rPr>
              <a:t>j</a:t>
            </a:r>
            <a:r>
              <a:rPr lang="en-GB" b="0" i="0" dirty="0">
                <a:effectLst/>
                <a:latin typeface="KaTeX_Main"/>
              </a:rPr>
              <a:t>)</a:t>
            </a:r>
            <a:r>
              <a:rPr lang="en-GB" b="0" i="0" dirty="0">
                <a:effectLst/>
                <a:latin typeface="fkGroteskNeue"/>
              </a:rPr>
              <a:t> is </a:t>
            </a:r>
            <a:r>
              <a:rPr lang="el-GR" b="0" i="0" dirty="0">
                <a:effectLst/>
                <a:latin typeface="KaTeX_Main"/>
              </a:rPr>
              <a:t>σ</a:t>
            </a:r>
            <a:r>
              <a:rPr lang="en-GB" b="0" i="0" dirty="0" err="1">
                <a:effectLst/>
                <a:latin typeface="KaTeX_Main"/>
              </a:rPr>
              <a:t>i</a:t>
            </a:r>
            <a:r>
              <a:rPr lang="en-GB" b="0" i="0" dirty="0">
                <a:effectLst/>
                <a:latin typeface="KaTeX_Main"/>
              </a:rPr>
              <a:t>×</a:t>
            </a:r>
            <a:r>
              <a:rPr lang="el-GR" b="0" i="0" dirty="0">
                <a:effectLst/>
                <a:latin typeface="KaTeX_Main"/>
              </a:rPr>
              <a:t>σ</a:t>
            </a:r>
            <a:r>
              <a:rPr lang="en-GB" b="0" i="0" dirty="0">
                <a:effectLst/>
                <a:latin typeface="KaTeX_Main"/>
              </a:rPr>
              <a:t>j</a:t>
            </a:r>
            <a:r>
              <a:rPr lang="el-GR" b="0" i="1" dirty="0">
                <a:effectLst/>
                <a:latin typeface="KaTeX_Math"/>
              </a:rPr>
              <a:t>σ</a:t>
            </a:r>
            <a:r>
              <a:rPr lang="en-GB" b="0" i="1" dirty="0" err="1">
                <a:effectLst/>
                <a:latin typeface="KaTeX_Math"/>
              </a:rPr>
              <a:t>i</a:t>
            </a:r>
            <a:r>
              <a:rPr lang="en-GB" b="0" i="0" dirty="0">
                <a:effectLst/>
                <a:latin typeface="KaTeX_Main"/>
              </a:rPr>
              <a:t>×</a:t>
            </a:r>
            <a:r>
              <a:rPr lang="el-GR" b="0" i="1" dirty="0">
                <a:effectLst/>
                <a:latin typeface="KaTeX_Math"/>
              </a:rPr>
              <a:t>σ</a:t>
            </a:r>
            <a:r>
              <a:rPr lang="en-GB" b="0" i="1" dirty="0">
                <a:effectLst/>
                <a:latin typeface="KaTeX_Math"/>
              </a:rPr>
              <a:t>j</a:t>
            </a:r>
            <a:r>
              <a:rPr lang="en-GB" b="0" i="0" dirty="0">
                <a:effectLst/>
                <a:latin typeface="fkGroteskNeue"/>
              </a:rPr>
              <a:t>.</a:t>
            </a:r>
          </a:p>
          <a:p>
            <a:pPr algn="l">
              <a:buFont typeface="Arial" panose="020B0604020202020204" pitchFamily="34" charset="0"/>
              <a:buChar char="•"/>
            </a:pPr>
            <a:r>
              <a:rPr lang="en-GB" b="0" i="0" dirty="0">
                <a:effectLst/>
                <a:latin typeface="fkGroteskNeue"/>
              </a:rPr>
              <a:t>Dividing covariance by that product gives Pearson correlation </a:t>
            </a:r>
            <a:r>
              <a:rPr lang="en-GB" b="0" i="0" dirty="0">
                <a:effectLst/>
                <a:latin typeface="KaTeX_Main"/>
              </a:rPr>
              <a:t>r=</a:t>
            </a:r>
            <a:r>
              <a:rPr lang="en-GB" b="0" i="0" dirty="0" err="1">
                <a:effectLst/>
                <a:latin typeface="KaTeX_Main"/>
              </a:rPr>
              <a:t>cov</a:t>
            </a:r>
            <a:r>
              <a:rPr lang="el-GR" b="0" i="0" dirty="0">
                <a:effectLst/>
                <a:latin typeface="KaTeX_Main"/>
              </a:rPr>
              <a:t>σ</a:t>
            </a:r>
            <a:r>
              <a:rPr lang="en-GB" b="0" i="0" dirty="0" err="1">
                <a:effectLst/>
                <a:latin typeface="KaTeX_Main"/>
              </a:rPr>
              <a:t>i</a:t>
            </a:r>
            <a:r>
              <a:rPr lang="el-GR" b="0" i="0" dirty="0">
                <a:effectLst/>
                <a:latin typeface="KaTeX_Main"/>
              </a:rPr>
              <a:t>σ</a:t>
            </a:r>
            <a:r>
              <a:rPr lang="en-GB" b="0" i="0" dirty="0" err="1">
                <a:effectLst/>
                <a:latin typeface="KaTeX_Main"/>
              </a:rPr>
              <a:t>j</a:t>
            </a:r>
            <a:r>
              <a:rPr lang="en-GB" b="0" i="1" dirty="0" err="1">
                <a:effectLst/>
                <a:latin typeface="KaTeX_Math"/>
              </a:rPr>
              <a:t>r</a:t>
            </a:r>
            <a:r>
              <a:rPr lang="en-GB" b="0" i="0" dirty="0">
                <a:effectLst/>
                <a:latin typeface="KaTeX_Main"/>
              </a:rPr>
              <a:t>=</a:t>
            </a:r>
            <a:r>
              <a:rPr lang="el-GR" b="0" i="1" dirty="0">
                <a:effectLst/>
                <a:latin typeface="KaTeX_Math"/>
              </a:rPr>
              <a:t>σ</a:t>
            </a:r>
            <a:r>
              <a:rPr lang="en-GB" b="0" i="1" dirty="0" err="1">
                <a:effectLst/>
                <a:latin typeface="KaTeX_Math"/>
              </a:rPr>
              <a:t>i</a:t>
            </a:r>
            <a:r>
              <a:rPr lang="el-GR" b="0" i="1" dirty="0">
                <a:effectLst/>
                <a:latin typeface="KaTeX_Math"/>
              </a:rPr>
              <a:t>σ</a:t>
            </a:r>
            <a:r>
              <a:rPr lang="en-GB" b="0" i="1" dirty="0" err="1">
                <a:effectLst/>
                <a:latin typeface="KaTeX_Math"/>
              </a:rPr>
              <a:t>j</a:t>
            </a:r>
            <a:r>
              <a:rPr lang="en-GB" b="0" i="0" dirty="0" err="1">
                <a:effectLst/>
                <a:latin typeface="KaTeX_Main"/>
              </a:rPr>
              <a:t>cov</a:t>
            </a:r>
            <a:r>
              <a:rPr lang="en-GB" b="0" i="0" dirty="0">
                <a:effectLst/>
                <a:latin typeface="fkGroteskNeue"/>
              </a:rPr>
              <a:t>, which ranges from −1 to +1.</a:t>
            </a:r>
          </a:p>
          <a:p>
            <a:pPr algn="l">
              <a:buFont typeface="Arial" panose="020B0604020202020204" pitchFamily="34" charset="0"/>
              <a:buChar char="•"/>
            </a:pPr>
            <a:r>
              <a:rPr lang="en-GB" b="0" i="0" dirty="0">
                <a:effectLst/>
                <a:latin typeface="fkGroteskNeue"/>
              </a:rPr>
              <a:t>Clipping ensures no numerical errors push it outside [−1, 1].</a:t>
            </a:r>
          </a:p>
          <a:p>
            <a:pPr algn="l">
              <a:buFont typeface="Arial" panose="020B0604020202020204" pitchFamily="34" charset="0"/>
              <a:buChar char="•"/>
            </a:pPr>
            <a:endParaRPr lang="en-GB" b="0" i="0" dirty="0">
              <a:effectLst/>
              <a:latin typeface="fkGroteskNeue"/>
            </a:endParaRPr>
          </a:p>
          <a:p>
            <a:pPr algn="l">
              <a:buFont typeface="Arial" panose="020B0604020202020204" pitchFamily="34" charset="0"/>
              <a:buChar char="•"/>
            </a:pPr>
            <a:r>
              <a:rPr lang="en-GB" b="0" i="0" dirty="0">
                <a:effectLst/>
                <a:latin typeface="fkGroteskNeue"/>
              </a:rPr>
              <a:t>definition of Pearson correlation.</a:t>
            </a:r>
          </a:p>
          <a:p>
            <a:pPr algn="l">
              <a:buFont typeface="Arial" panose="020B0604020202020204" pitchFamily="34" charset="0"/>
              <a:buChar char="•"/>
            </a:pPr>
            <a:r>
              <a:rPr lang="en-GB" b="0" i="0" dirty="0">
                <a:effectLst/>
                <a:latin typeface="fkGroteskNeue"/>
              </a:rPr>
              <a:t>rescaling covariance by the variability of each gene so comparisons are fair.</a:t>
            </a:r>
          </a:p>
          <a:p>
            <a:pPr algn="l">
              <a:buFont typeface="Arial" panose="020B0604020202020204" pitchFamily="34" charset="0"/>
              <a:buChar char="•"/>
            </a:pPr>
            <a:endParaRPr lang="hu-HU" dirty="0"/>
          </a:p>
          <a:p>
            <a:pPr algn="l">
              <a:buFont typeface="Arial" panose="020B0604020202020204" pitchFamily="34" charset="0"/>
              <a:buChar char="•"/>
            </a:pPr>
            <a:r>
              <a:rPr lang="hu-HU" dirty="0"/>
              <a:t>I </a:t>
            </a:r>
            <a:r>
              <a:rPr lang="hu-HU" dirty="0" err="1"/>
              <a:t>loaded</a:t>
            </a:r>
            <a:r>
              <a:rPr lang="hu-HU" dirty="0"/>
              <a:t> </a:t>
            </a:r>
            <a:r>
              <a:rPr lang="hu-HU" dirty="0" err="1"/>
              <a:t>cells</a:t>
            </a:r>
            <a:r>
              <a:rPr lang="hu-HU" dirty="0"/>
              <a:t> in </a:t>
            </a:r>
            <a:r>
              <a:rPr lang="hu-HU" dirty="0" err="1"/>
              <a:t>chunks</a:t>
            </a:r>
            <a:r>
              <a:rPr lang="hu-HU" dirty="0"/>
              <a:t> (1,000 </a:t>
            </a:r>
            <a:r>
              <a:rPr lang="hu-HU" dirty="0" err="1"/>
              <a:t>at</a:t>
            </a:r>
            <a:r>
              <a:rPr lang="hu-HU" dirty="0"/>
              <a:t> a </a:t>
            </a:r>
            <a:r>
              <a:rPr lang="hu-HU" dirty="0" err="1"/>
              <a:t>time</a:t>
            </a:r>
            <a:r>
              <a:rPr lang="hu-HU" dirty="0"/>
              <a:t>) and </a:t>
            </a:r>
            <a:r>
              <a:rPr lang="hu-HU" dirty="0" err="1"/>
              <a:t>accumulate</a:t>
            </a:r>
            <a:r>
              <a:rPr lang="hu-HU" dirty="0"/>
              <a:t> </a:t>
            </a:r>
            <a:r>
              <a:rPr lang="hu-HU" dirty="0" err="1"/>
              <a:t>the</a:t>
            </a:r>
            <a:r>
              <a:rPr lang="hu-HU" dirty="0"/>
              <a:t> sums and sums-of-</a:t>
            </a:r>
            <a:r>
              <a:rPr lang="hu-HU" dirty="0" err="1"/>
              <a:t>squares</a:t>
            </a:r>
            <a:r>
              <a:rPr lang="hu-HU" dirty="0"/>
              <a:t> </a:t>
            </a:r>
            <a:r>
              <a:rPr lang="hu-HU" dirty="0" err="1"/>
              <a:t>needed</a:t>
            </a:r>
            <a:r>
              <a:rPr lang="hu-HU" dirty="0"/>
              <a:t> </a:t>
            </a:r>
            <a:r>
              <a:rPr lang="hu-HU" dirty="0" err="1"/>
              <a:t>to</a:t>
            </a:r>
            <a:r>
              <a:rPr lang="hu-HU" dirty="0"/>
              <a:t> </a:t>
            </a:r>
            <a:r>
              <a:rPr lang="hu-HU" dirty="0" err="1"/>
              <a:t>compute</a:t>
            </a:r>
            <a:r>
              <a:rPr lang="hu-HU" dirty="0"/>
              <a:t> </a:t>
            </a:r>
            <a:r>
              <a:rPr lang="hu-HU" dirty="0" err="1"/>
              <a:t>means</a:t>
            </a:r>
            <a:r>
              <a:rPr lang="hu-HU" dirty="0"/>
              <a:t> and standard </a:t>
            </a:r>
            <a:r>
              <a:rPr lang="hu-HU" dirty="0" err="1"/>
              <a:t>deviations</a:t>
            </a:r>
            <a:r>
              <a:rPr lang="hu-HU" dirty="0"/>
              <a:t>. </a:t>
            </a:r>
          </a:p>
          <a:p>
            <a:pPr algn="l">
              <a:buFont typeface="Arial" panose="020B0604020202020204" pitchFamily="34" charset="0"/>
              <a:buChar char="•"/>
            </a:pPr>
            <a:r>
              <a:rPr lang="hu-HU" dirty="0" err="1"/>
              <a:t>Then</a:t>
            </a:r>
            <a:r>
              <a:rPr lang="hu-HU" dirty="0"/>
              <a:t> I </a:t>
            </a:r>
            <a:r>
              <a:rPr lang="hu-HU" dirty="0" err="1"/>
              <a:t>reloaded</a:t>
            </a:r>
            <a:r>
              <a:rPr lang="hu-HU" dirty="0"/>
              <a:t> </a:t>
            </a:r>
            <a:r>
              <a:rPr lang="hu-HU" dirty="0" err="1"/>
              <a:t>the</a:t>
            </a:r>
            <a:r>
              <a:rPr lang="hu-HU" dirty="0"/>
              <a:t> </a:t>
            </a:r>
            <a:r>
              <a:rPr lang="hu-HU" dirty="0" err="1"/>
              <a:t>chunks</a:t>
            </a:r>
            <a:r>
              <a:rPr lang="hu-HU" dirty="0"/>
              <a:t> and center </a:t>
            </a:r>
            <a:r>
              <a:rPr lang="hu-HU" dirty="0" err="1"/>
              <a:t>each</a:t>
            </a:r>
            <a:r>
              <a:rPr lang="hu-HU" dirty="0"/>
              <a:t> </a:t>
            </a:r>
            <a:r>
              <a:rPr lang="hu-HU" dirty="0" err="1"/>
              <a:t>one</a:t>
            </a:r>
            <a:r>
              <a:rPr lang="hu-HU" dirty="0"/>
              <a:t> </a:t>
            </a:r>
            <a:r>
              <a:rPr lang="hu-HU" dirty="0" err="1"/>
              <a:t>by</a:t>
            </a:r>
            <a:r>
              <a:rPr lang="hu-HU" dirty="0"/>
              <a:t> </a:t>
            </a:r>
            <a:r>
              <a:rPr lang="hu-HU" dirty="0" err="1"/>
              <a:t>subtracting</a:t>
            </a:r>
            <a:r>
              <a:rPr lang="hu-HU" dirty="0"/>
              <a:t> </a:t>
            </a:r>
            <a:r>
              <a:rPr lang="hu-HU" dirty="0" err="1"/>
              <a:t>the</a:t>
            </a:r>
            <a:r>
              <a:rPr lang="hu-HU" dirty="0"/>
              <a:t> overall </a:t>
            </a:r>
            <a:r>
              <a:rPr lang="hu-HU" dirty="0" err="1"/>
              <a:t>gene</a:t>
            </a:r>
            <a:r>
              <a:rPr lang="hu-HU" dirty="0"/>
              <a:t> </a:t>
            </a:r>
            <a:r>
              <a:rPr lang="hu-HU" dirty="0" err="1"/>
              <a:t>means</a:t>
            </a:r>
            <a:r>
              <a:rPr lang="hu-HU" dirty="0"/>
              <a:t>. </a:t>
            </a:r>
          </a:p>
          <a:p>
            <a:pPr algn="l">
              <a:buFont typeface="Arial" panose="020B0604020202020204" pitchFamily="34" charset="0"/>
              <a:buChar char="•"/>
            </a:pPr>
            <a:r>
              <a:rPr lang="hu-HU" dirty="0"/>
              <a:t>I </a:t>
            </a:r>
            <a:r>
              <a:rPr lang="hu-HU" dirty="0" err="1"/>
              <a:t>accumulated</a:t>
            </a:r>
            <a:r>
              <a:rPr lang="hu-HU" dirty="0"/>
              <a:t> </a:t>
            </a:r>
            <a:r>
              <a:rPr lang="hu-HU" dirty="0" err="1"/>
              <a:t>how</a:t>
            </a:r>
            <a:r>
              <a:rPr lang="hu-HU" dirty="0"/>
              <a:t> </a:t>
            </a:r>
            <a:r>
              <a:rPr lang="hu-HU" dirty="0" err="1"/>
              <a:t>often</a:t>
            </a:r>
            <a:r>
              <a:rPr lang="hu-HU" dirty="0"/>
              <a:t> </a:t>
            </a:r>
            <a:r>
              <a:rPr lang="hu-HU" dirty="0" err="1"/>
              <a:t>gene</a:t>
            </a:r>
            <a:r>
              <a:rPr lang="hu-HU" dirty="0"/>
              <a:t> </a:t>
            </a:r>
            <a:r>
              <a:rPr lang="hu-HU" dirty="0" err="1"/>
              <a:t>pairs</a:t>
            </a:r>
            <a:r>
              <a:rPr lang="hu-HU" dirty="0"/>
              <a:t> </a:t>
            </a:r>
            <a:r>
              <a:rPr lang="hu-HU" dirty="0" err="1"/>
              <a:t>move</a:t>
            </a:r>
            <a:r>
              <a:rPr lang="hu-HU" dirty="0"/>
              <a:t> </a:t>
            </a:r>
            <a:r>
              <a:rPr lang="hu-HU" dirty="0" err="1"/>
              <a:t>together</a:t>
            </a:r>
            <a:r>
              <a:rPr lang="hu-HU" dirty="0"/>
              <a:t> </a:t>
            </a:r>
            <a:r>
              <a:rPr lang="hu-HU" dirty="0" err="1"/>
              <a:t>above</a:t>
            </a:r>
            <a:r>
              <a:rPr lang="hu-HU" dirty="0"/>
              <a:t> </a:t>
            </a:r>
            <a:r>
              <a:rPr lang="hu-HU" dirty="0" err="1"/>
              <a:t>or</a:t>
            </a:r>
            <a:r>
              <a:rPr lang="hu-HU" dirty="0"/>
              <a:t> </a:t>
            </a:r>
            <a:r>
              <a:rPr lang="hu-HU" dirty="0" err="1"/>
              <a:t>below</a:t>
            </a:r>
            <a:r>
              <a:rPr lang="hu-HU" dirty="0"/>
              <a:t> </a:t>
            </a:r>
            <a:r>
              <a:rPr lang="hu-HU" dirty="0" err="1"/>
              <a:t>their</a:t>
            </a:r>
            <a:r>
              <a:rPr lang="hu-HU" dirty="0"/>
              <a:t> </a:t>
            </a:r>
            <a:r>
              <a:rPr lang="hu-HU" dirty="0" err="1"/>
              <a:t>average</a:t>
            </a:r>
            <a:r>
              <a:rPr lang="hu-HU" dirty="0"/>
              <a:t>, </a:t>
            </a:r>
            <a:r>
              <a:rPr lang="hu-HU" dirty="0" err="1"/>
              <a:t>then</a:t>
            </a:r>
            <a:r>
              <a:rPr lang="hu-HU" dirty="0"/>
              <a:t> </a:t>
            </a:r>
            <a:r>
              <a:rPr lang="hu-HU" dirty="0" err="1"/>
              <a:t>divided</a:t>
            </a:r>
            <a:r>
              <a:rPr lang="hu-HU" dirty="0"/>
              <a:t> </a:t>
            </a:r>
            <a:r>
              <a:rPr lang="hu-HU" dirty="0" err="1"/>
              <a:t>by</a:t>
            </a:r>
            <a:r>
              <a:rPr lang="hu-HU" dirty="0"/>
              <a:t> </a:t>
            </a:r>
            <a:r>
              <a:rPr lang="hu-HU" dirty="0" err="1"/>
              <a:t>their</a:t>
            </a:r>
            <a:r>
              <a:rPr lang="hu-HU" dirty="0"/>
              <a:t> </a:t>
            </a:r>
            <a:r>
              <a:rPr lang="hu-HU" dirty="0" err="1"/>
              <a:t>variabilities</a:t>
            </a:r>
            <a:r>
              <a:rPr lang="hu-HU" dirty="0"/>
              <a:t> </a:t>
            </a:r>
            <a:r>
              <a:rPr lang="hu-HU" dirty="0" err="1"/>
              <a:t>to</a:t>
            </a:r>
            <a:r>
              <a:rPr lang="hu-HU" dirty="0"/>
              <a:t> </a:t>
            </a:r>
            <a:r>
              <a:rPr lang="hu-HU" dirty="0" err="1"/>
              <a:t>get</a:t>
            </a:r>
            <a:r>
              <a:rPr lang="hu-HU" dirty="0"/>
              <a:t> </a:t>
            </a:r>
            <a:r>
              <a:rPr lang="hu-HU" dirty="0" err="1"/>
              <a:t>Pearson</a:t>
            </a:r>
            <a:r>
              <a:rPr lang="hu-HU" dirty="0"/>
              <a:t> </a:t>
            </a:r>
            <a:r>
              <a:rPr lang="hu-HU" dirty="0" err="1"/>
              <a:t>correlation</a:t>
            </a:r>
            <a:r>
              <a:rPr lang="hu-HU" dirty="0"/>
              <a:t>. </a:t>
            </a:r>
          </a:p>
          <a:p>
            <a:pPr algn="l">
              <a:buFont typeface="Arial" panose="020B0604020202020204" pitchFamily="34" charset="0"/>
              <a:buChar char="•"/>
            </a:pPr>
            <a:r>
              <a:rPr lang="hu-HU" dirty="0"/>
              <a:t>The </a:t>
            </a:r>
            <a:r>
              <a:rPr lang="hu-HU" dirty="0" err="1"/>
              <a:t>chunking</a:t>
            </a:r>
            <a:r>
              <a:rPr lang="hu-HU" dirty="0"/>
              <a:t> is a </a:t>
            </a:r>
            <a:r>
              <a:rPr lang="hu-HU" dirty="0" err="1"/>
              <a:t>memory</a:t>
            </a:r>
            <a:r>
              <a:rPr lang="hu-HU" dirty="0"/>
              <a:t> </a:t>
            </a:r>
            <a:r>
              <a:rPr lang="hu-HU" dirty="0" err="1"/>
              <a:t>trick</a:t>
            </a:r>
            <a:r>
              <a:rPr lang="hu-HU" dirty="0"/>
              <a:t>—</a:t>
            </a:r>
            <a:r>
              <a:rPr lang="hu-HU" dirty="0" err="1"/>
              <a:t>the</a:t>
            </a:r>
            <a:r>
              <a:rPr lang="hu-HU" dirty="0"/>
              <a:t> </a:t>
            </a:r>
            <a:r>
              <a:rPr lang="hu-HU" dirty="0" err="1"/>
              <a:t>final</a:t>
            </a:r>
            <a:r>
              <a:rPr lang="hu-HU" dirty="0"/>
              <a:t> </a:t>
            </a:r>
            <a:r>
              <a:rPr lang="hu-HU" dirty="0" err="1"/>
              <a:t>correlation</a:t>
            </a:r>
            <a:r>
              <a:rPr lang="hu-HU" dirty="0"/>
              <a:t> </a:t>
            </a:r>
            <a:r>
              <a:rPr lang="hu-HU" dirty="0" err="1"/>
              <a:t>matrix</a:t>
            </a:r>
            <a:r>
              <a:rPr lang="hu-HU" dirty="0"/>
              <a:t> is </a:t>
            </a:r>
            <a:r>
              <a:rPr lang="hu-HU" dirty="0" err="1"/>
              <a:t>identical</a:t>
            </a:r>
            <a:r>
              <a:rPr lang="hu-HU" dirty="0"/>
              <a:t> </a:t>
            </a:r>
            <a:r>
              <a:rPr lang="hu-HU" dirty="0" err="1"/>
              <a:t>to</a:t>
            </a:r>
            <a:r>
              <a:rPr lang="hu-HU" dirty="0"/>
              <a:t> </a:t>
            </a:r>
            <a:r>
              <a:rPr lang="hu-HU" dirty="0" err="1"/>
              <a:t>what</a:t>
            </a:r>
            <a:r>
              <a:rPr lang="hu-HU" dirty="0"/>
              <a:t> </a:t>
            </a:r>
            <a:r>
              <a:rPr lang="hu-HU" dirty="0" err="1"/>
              <a:t>you'd</a:t>
            </a:r>
            <a:r>
              <a:rPr lang="hu-HU" dirty="0"/>
              <a:t> </a:t>
            </a:r>
            <a:r>
              <a:rPr lang="hu-HU" dirty="0" err="1"/>
              <a:t>get</a:t>
            </a:r>
            <a:r>
              <a:rPr lang="hu-HU" dirty="0"/>
              <a:t> </a:t>
            </a:r>
            <a:r>
              <a:rPr lang="hu-HU" dirty="0" err="1"/>
              <a:t>loading</a:t>
            </a:r>
            <a:r>
              <a:rPr lang="hu-HU" dirty="0"/>
              <a:t> </a:t>
            </a:r>
            <a:r>
              <a:rPr lang="hu-HU" dirty="0" err="1"/>
              <a:t>all</a:t>
            </a:r>
            <a:r>
              <a:rPr lang="hu-HU" dirty="0"/>
              <a:t> </a:t>
            </a:r>
            <a:r>
              <a:rPr lang="hu-HU" dirty="0" err="1"/>
              <a:t>cells</a:t>
            </a:r>
            <a:r>
              <a:rPr lang="hu-HU" dirty="0"/>
              <a:t> </a:t>
            </a:r>
            <a:r>
              <a:rPr lang="hu-HU" dirty="0" err="1"/>
              <a:t>at</a:t>
            </a:r>
            <a:r>
              <a:rPr lang="hu-HU" dirty="0"/>
              <a:t> </a:t>
            </a:r>
            <a:r>
              <a:rPr lang="hu-HU" dirty="0" err="1"/>
              <a:t>once</a:t>
            </a:r>
            <a:r>
              <a:rPr lang="hu-HU" dirty="0"/>
              <a:t>.</a:t>
            </a:r>
          </a:p>
          <a:p>
            <a:endParaRPr lang="hu-HU" dirty="0"/>
          </a:p>
          <a:p>
            <a:r>
              <a:rPr lang="hu-HU" dirty="0"/>
              <a:t>I </a:t>
            </a:r>
            <a:r>
              <a:rPr lang="hu-HU" dirty="0" err="1"/>
              <a:t>find</a:t>
            </a:r>
            <a:r>
              <a:rPr lang="hu-HU" dirty="0"/>
              <a:t> </a:t>
            </a:r>
            <a:r>
              <a:rPr lang="hu-HU" dirty="0" err="1"/>
              <a:t>the</a:t>
            </a:r>
            <a:r>
              <a:rPr lang="hu-HU" dirty="0"/>
              <a:t> </a:t>
            </a:r>
            <a:r>
              <a:rPr lang="hu-HU" dirty="0" err="1"/>
              <a:t>average</a:t>
            </a:r>
            <a:r>
              <a:rPr lang="hu-HU" dirty="0"/>
              <a:t> </a:t>
            </a:r>
            <a:r>
              <a:rPr lang="hu-HU" dirty="0" err="1"/>
              <a:t>expression</a:t>
            </a:r>
            <a:r>
              <a:rPr lang="hu-HU" dirty="0"/>
              <a:t> </a:t>
            </a:r>
            <a:r>
              <a:rPr lang="hu-HU" dirty="0" err="1"/>
              <a:t>level</a:t>
            </a:r>
            <a:r>
              <a:rPr lang="hu-HU" dirty="0"/>
              <a:t> </a:t>
            </a:r>
            <a:r>
              <a:rPr lang="hu-HU" dirty="0" err="1"/>
              <a:t>for</a:t>
            </a:r>
            <a:r>
              <a:rPr lang="hu-HU" dirty="0"/>
              <a:t> </a:t>
            </a:r>
            <a:r>
              <a:rPr lang="hu-HU" dirty="0" err="1"/>
              <a:t>each</a:t>
            </a:r>
            <a:r>
              <a:rPr lang="hu-HU" dirty="0"/>
              <a:t> </a:t>
            </a:r>
            <a:r>
              <a:rPr lang="hu-HU" dirty="0" err="1"/>
              <a:t>gene</a:t>
            </a:r>
            <a:r>
              <a:rPr lang="hu-HU" dirty="0"/>
              <a:t> (</a:t>
            </a:r>
            <a:r>
              <a:rPr lang="hu-HU" dirty="0" err="1"/>
              <a:t>Pass</a:t>
            </a:r>
            <a:r>
              <a:rPr lang="hu-HU" dirty="0"/>
              <a:t> 1). </a:t>
            </a:r>
            <a:r>
              <a:rPr lang="hu-HU" dirty="0" err="1"/>
              <a:t>Then</a:t>
            </a:r>
            <a:r>
              <a:rPr lang="hu-HU" dirty="0"/>
              <a:t> I </a:t>
            </a:r>
            <a:r>
              <a:rPr lang="hu-HU" dirty="0" err="1"/>
              <a:t>check</a:t>
            </a:r>
            <a:r>
              <a:rPr lang="hu-HU" dirty="0"/>
              <a:t>: </a:t>
            </a:r>
            <a:r>
              <a:rPr lang="hu-HU" dirty="0" err="1"/>
              <a:t>for</a:t>
            </a:r>
            <a:r>
              <a:rPr lang="hu-HU" dirty="0"/>
              <a:t> </a:t>
            </a:r>
            <a:r>
              <a:rPr lang="hu-HU" dirty="0" err="1"/>
              <a:t>each</a:t>
            </a:r>
            <a:r>
              <a:rPr lang="hu-HU" dirty="0"/>
              <a:t> </a:t>
            </a:r>
            <a:r>
              <a:rPr lang="hu-HU" dirty="0" err="1"/>
              <a:t>cell</a:t>
            </a:r>
            <a:r>
              <a:rPr lang="hu-HU" dirty="0"/>
              <a:t>, is </a:t>
            </a:r>
            <a:r>
              <a:rPr lang="hu-HU" dirty="0" err="1"/>
              <a:t>that</a:t>
            </a:r>
            <a:r>
              <a:rPr lang="hu-HU" dirty="0"/>
              <a:t> </a:t>
            </a:r>
            <a:r>
              <a:rPr lang="hu-HU" dirty="0" err="1"/>
              <a:t>gene</a:t>
            </a:r>
            <a:r>
              <a:rPr lang="hu-HU" dirty="0"/>
              <a:t> </a:t>
            </a:r>
            <a:r>
              <a:rPr lang="hu-HU" dirty="0" err="1"/>
              <a:t>above</a:t>
            </a:r>
            <a:r>
              <a:rPr lang="hu-HU" dirty="0"/>
              <a:t> </a:t>
            </a:r>
            <a:r>
              <a:rPr lang="hu-HU" dirty="0" err="1"/>
              <a:t>or</a:t>
            </a:r>
            <a:r>
              <a:rPr lang="hu-HU" dirty="0"/>
              <a:t> </a:t>
            </a:r>
            <a:r>
              <a:rPr lang="hu-HU" dirty="0" err="1"/>
              <a:t>below</a:t>
            </a:r>
            <a:r>
              <a:rPr lang="hu-HU" dirty="0"/>
              <a:t> </a:t>
            </a:r>
            <a:r>
              <a:rPr lang="hu-HU" dirty="0" err="1"/>
              <a:t>its</a:t>
            </a:r>
            <a:r>
              <a:rPr lang="hu-HU" dirty="0"/>
              <a:t> </a:t>
            </a:r>
            <a:r>
              <a:rPr lang="hu-HU" dirty="0" err="1"/>
              <a:t>average</a:t>
            </a:r>
            <a:r>
              <a:rPr lang="hu-HU" dirty="0"/>
              <a:t>? I </a:t>
            </a:r>
            <a:r>
              <a:rPr lang="hu-HU" dirty="0" err="1"/>
              <a:t>count</a:t>
            </a:r>
            <a:r>
              <a:rPr lang="hu-HU" dirty="0"/>
              <a:t> </a:t>
            </a:r>
            <a:r>
              <a:rPr lang="hu-HU" dirty="0" err="1"/>
              <a:t>how</a:t>
            </a:r>
            <a:r>
              <a:rPr lang="hu-HU" dirty="0"/>
              <a:t> </a:t>
            </a:r>
            <a:r>
              <a:rPr lang="hu-HU" dirty="0" err="1"/>
              <a:t>often</a:t>
            </a:r>
            <a:r>
              <a:rPr lang="hu-HU" dirty="0"/>
              <a:t> </a:t>
            </a:r>
            <a:r>
              <a:rPr lang="hu-HU" dirty="0" err="1"/>
              <a:t>two</a:t>
            </a:r>
            <a:r>
              <a:rPr lang="hu-HU" dirty="0"/>
              <a:t> </a:t>
            </a:r>
            <a:r>
              <a:rPr lang="hu-HU" dirty="0" err="1"/>
              <a:t>genes</a:t>
            </a:r>
            <a:r>
              <a:rPr lang="hu-HU" dirty="0"/>
              <a:t> </a:t>
            </a:r>
            <a:r>
              <a:rPr lang="hu-HU" dirty="0" err="1"/>
              <a:t>are</a:t>
            </a:r>
            <a:r>
              <a:rPr lang="hu-HU" dirty="0"/>
              <a:t> </a:t>
            </a:r>
            <a:r>
              <a:rPr lang="hu-HU" dirty="0" err="1"/>
              <a:t>both</a:t>
            </a:r>
            <a:r>
              <a:rPr lang="hu-HU" dirty="0"/>
              <a:t> </a:t>
            </a:r>
            <a:r>
              <a:rPr lang="hu-HU" dirty="0" err="1"/>
              <a:t>above</a:t>
            </a:r>
            <a:r>
              <a:rPr lang="hu-HU" dirty="0"/>
              <a:t> </a:t>
            </a:r>
            <a:r>
              <a:rPr lang="hu-HU" dirty="0" err="1"/>
              <a:t>average</a:t>
            </a:r>
            <a:r>
              <a:rPr lang="hu-HU" dirty="0"/>
              <a:t> </a:t>
            </a:r>
            <a:r>
              <a:rPr lang="hu-HU" dirty="0" err="1"/>
              <a:t>together</a:t>
            </a:r>
            <a:r>
              <a:rPr lang="hu-HU" dirty="0"/>
              <a:t>, </a:t>
            </a:r>
            <a:r>
              <a:rPr lang="hu-HU" dirty="0" err="1"/>
              <a:t>or</a:t>
            </a:r>
            <a:r>
              <a:rPr lang="hu-HU" dirty="0"/>
              <a:t> </a:t>
            </a:r>
            <a:r>
              <a:rPr lang="hu-HU" dirty="0" err="1"/>
              <a:t>both</a:t>
            </a:r>
            <a:r>
              <a:rPr lang="hu-HU" dirty="0"/>
              <a:t> </a:t>
            </a:r>
            <a:r>
              <a:rPr lang="hu-HU" dirty="0" err="1"/>
              <a:t>below</a:t>
            </a:r>
            <a:r>
              <a:rPr lang="hu-HU" dirty="0"/>
              <a:t> </a:t>
            </a:r>
            <a:r>
              <a:rPr lang="hu-HU" dirty="0" err="1"/>
              <a:t>average</a:t>
            </a:r>
            <a:r>
              <a:rPr lang="hu-HU" dirty="0"/>
              <a:t> </a:t>
            </a:r>
            <a:r>
              <a:rPr lang="hu-HU" dirty="0" err="1"/>
              <a:t>together</a:t>
            </a:r>
            <a:r>
              <a:rPr lang="hu-HU" dirty="0"/>
              <a:t>—</a:t>
            </a:r>
            <a:r>
              <a:rPr lang="hu-HU" dirty="0" err="1"/>
              <a:t>that's</a:t>
            </a:r>
            <a:r>
              <a:rPr lang="hu-HU" dirty="0"/>
              <a:t> </a:t>
            </a:r>
            <a:r>
              <a:rPr lang="hu-HU" dirty="0" err="1"/>
              <a:t>how</a:t>
            </a:r>
            <a:r>
              <a:rPr lang="hu-HU" dirty="0"/>
              <a:t> </a:t>
            </a:r>
            <a:r>
              <a:rPr lang="hu-HU" dirty="0" err="1"/>
              <a:t>correlated</a:t>
            </a:r>
            <a:r>
              <a:rPr lang="hu-HU" dirty="0"/>
              <a:t> </a:t>
            </a:r>
            <a:r>
              <a:rPr lang="hu-HU" dirty="0" err="1"/>
              <a:t>they</a:t>
            </a:r>
            <a:r>
              <a:rPr lang="hu-HU" dirty="0"/>
              <a:t> </a:t>
            </a:r>
            <a:r>
              <a:rPr lang="hu-HU" dirty="0" err="1"/>
              <a:t>are</a:t>
            </a:r>
            <a:r>
              <a:rPr lang="hu-HU" dirty="0"/>
              <a:t> (</a:t>
            </a:r>
            <a:r>
              <a:rPr lang="hu-HU" dirty="0" err="1"/>
              <a:t>Pass</a:t>
            </a:r>
            <a:r>
              <a:rPr lang="hu-HU" dirty="0"/>
              <a:t> 2). </a:t>
            </a:r>
            <a:r>
              <a:rPr lang="hu-HU" dirty="0" err="1"/>
              <a:t>Chunking</a:t>
            </a:r>
            <a:r>
              <a:rPr lang="hu-HU" dirty="0"/>
              <a:t> </a:t>
            </a:r>
            <a:r>
              <a:rPr lang="hu-HU" dirty="0" err="1"/>
              <a:t>doesn't</a:t>
            </a:r>
            <a:r>
              <a:rPr lang="hu-HU" dirty="0"/>
              <a:t> </a:t>
            </a:r>
            <a:r>
              <a:rPr lang="hu-HU" dirty="0" err="1"/>
              <a:t>change</a:t>
            </a:r>
            <a:r>
              <a:rPr lang="hu-HU" dirty="0"/>
              <a:t> </a:t>
            </a:r>
            <a:r>
              <a:rPr lang="hu-HU" dirty="0" err="1"/>
              <a:t>this</a:t>
            </a:r>
            <a:r>
              <a:rPr lang="hu-HU" dirty="0"/>
              <a:t> </a:t>
            </a:r>
            <a:r>
              <a:rPr lang="hu-HU" dirty="0" err="1"/>
              <a:t>because</a:t>
            </a:r>
            <a:r>
              <a:rPr lang="hu-HU" dirty="0"/>
              <a:t> I </a:t>
            </a:r>
            <a:r>
              <a:rPr lang="hu-HU" dirty="0" err="1"/>
              <a:t>compute</a:t>
            </a:r>
            <a:r>
              <a:rPr lang="hu-HU" dirty="0"/>
              <a:t> </a:t>
            </a:r>
            <a:r>
              <a:rPr lang="hu-HU" dirty="0" err="1"/>
              <a:t>the</a:t>
            </a:r>
            <a:r>
              <a:rPr lang="hu-HU" dirty="0"/>
              <a:t> overall </a:t>
            </a:r>
            <a:r>
              <a:rPr lang="hu-HU" dirty="0" err="1"/>
              <a:t>average</a:t>
            </a:r>
            <a:r>
              <a:rPr lang="hu-HU" dirty="0"/>
              <a:t> </a:t>
            </a:r>
            <a:r>
              <a:rPr lang="hu-HU" dirty="0" err="1"/>
              <a:t>first</a:t>
            </a:r>
            <a:r>
              <a:rPr lang="hu-HU" dirty="0"/>
              <a:t>, </a:t>
            </a:r>
            <a:r>
              <a:rPr lang="hu-HU" dirty="0" err="1"/>
              <a:t>then</a:t>
            </a:r>
            <a:r>
              <a:rPr lang="hu-HU" dirty="0"/>
              <a:t> </a:t>
            </a:r>
            <a:r>
              <a:rPr lang="hu-HU" dirty="0" err="1"/>
              <a:t>use</a:t>
            </a:r>
            <a:r>
              <a:rPr lang="hu-HU" dirty="0"/>
              <a:t> </a:t>
            </a:r>
            <a:r>
              <a:rPr lang="hu-HU" dirty="0" err="1"/>
              <a:t>that</a:t>
            </a:r>
            <a:r>
              <a:rPr lang="hu-HU" dirty="0"/>
              <a:t> </a:t>
            </a:r>
            <a:r>
              <a:rPr lang="hu-HU" dirty="0" err="1"/>
              <a:t>same</a:t>
            </a:r>
            <a:r>
              <a:rPr lang="hu-HU" dirty="0"/>
              <a:t> </a:t>
            </a:r>
            <a:r>
              <a:rPr lang="hu-HU" dirty="0" err="1"/>
              <a:t>average</a:t>
            </a:r>
            <a:r>
              <a:rPr lang="hu-HU" dirty="0"/>
              <a:t> </a:t>
            </a:r>
            <a:r>
              <a:rPr lang="hu-HU" dirty="0" err="1"/>
              <a:t>for</a:t>
            </a:r>
            <a:r>
              <a:rPr lang="hu-HU" dirty="0"/>
              <a:t> </a:t>
            </a:r>
            <a:r>
              <a:rPr lang="hu-HU" dirty="0" err="1"/>
              <a:t>all</a:t>
            </a:r>
            <a:r>
              <a:rPr lang="hu-HU" dirty="0"/>
              <a:t> </a:t>
            </a:r>
            <a:r>
              <a:rPr lang="hu-HU" dirty="0" err="1"/>
              <a:t>chunks</a:t>
            </a:r>
            <a:r>
              <a:rPr lang="hu-HU" dirty="0"/>
              <a:t>.</a:t>
            </a:r>
          </a:p>
          <a:p>
            <a:endParaRPr lang="hu-HU" dirty="0"/>
          </a:p>
        </p:txBody>
      </p:sp>
      <p:sp>
        <p:nvSpPr>
          <p:cNvPr id="4" name="Slide Number Placeholder 3"/>
          <p:cNvSpPr>
            <a:spLocks noGrp="1"/>
          </p:cNvSpPr>
          <p:nvPr>
            <p:ph type="sldNum" sz="quarter" idx="5"/>
          </p:nvPr>
        </p:nvSpPr>
        <p:spPr/>
        <p:txBody>
          <a:bodyPr/>
          <a:lstStyle/>
          <a:p>
            <a:fld id="{8A69E4C9-DCED-3A42-8067-2991FD003F12}" type="slidenum">
              <a:rPr lang="hu-HU" smtClean="0"/>
              <a:t>11</a:t>
            </a:fld>
            <a:endParaRPr lang="hu-HU"/>
          </a:p>
        </p:txBody>
      </p:sp>
    </p:spTree>
    <p:extLst>
      <p:ext uri="{BB962C8B-B14F-4D97-AF65-F5344CB8AC3E}">
        <p14:creationId xmlns:p14="http://schemas.microsoft.com/office/powerpoint/2010/main" val="31173331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hu-HU" dirty="0" err="1"/>
              <a:t>Louvain</a:t>
            </a:r>
            <a:r>
              <a:rPr lang="hu-HU" dirty="0"/>
              <a:t> is a </a:t>
            </a:r>
            <a:r>
              <a:rPr lang="hu-HU" dirty="0" err="1"/>
              <a:t>community</a:t>
            </a:r>
            <a:r>
              <a:rPr lang="hu-HU" dirty="0"/>
              <a:t> </a:t>
            </a:r>
            <a:r>
              <a:rPr lang="hu-HU" dirty="0" err="1"/>
              <a:t>detection</a:t>
            </a:r>
            <a:r>
              <a:rPr lang="hu-HU" dirty="0"/>
              <a:t> </a:t>
            </a:r>
            <a:r>
              <a:rPr lang="hu-HU" dirty="0" err="1"/>
              <a:t>algorithm</a:t>
            </a:r>
            <a:r>
              <a:rPr lang="hu-HU" dirty="0"/>
              <a:t> </a:t>
            </a:r>
            <a:r>
              <a:rPr lang="hu-HU" dirty="0" err="1"/>
              <a:t>that</a:t>
            </a:r>
            <a:r>
              <a:rPr lang="hu-HU" dirty="0"/>
              <a:t> </a:t>
            </a:r>
            <a:r>
              <a:rPr lang="hu-HU" dirty="0" err="1"/>
              <a:t>finds</a:t>
            </a:r>
            <a:r>
              <a:rPr lang="hu-HU" dirty="0"/>
              <a:t> </a:t>
            </a:r>
            <a:r>
              <a:rPr lang="hu-HU" dirty="0" err="1"/>
              <a:t>groups</a:t>
            </a:r>
            <a:r>
              <a:rPr lang="hu-HU" dirty="0"/>
              <a:t> (</a:t>
            </a:r>
            <a:r>
              <a:rPr lang="hu-HU" dirty="0" err="1"/>
              <a:t>modules</a:t>
            </a:r>
            <a:r>
              <a:rPr lang="hu-HU" dirty="0"/>
              <a:t>) of </a:t>
            </a:r>
            <a:r>
              <a:rPr lang="hu-HU" dirty="0" err="1"/>
              <a:t>genes</a:t>
            </a:r>
            <a:r>
              <a:rPr lang="hu-HU" dirty="0"/>
              <a:t> </a:t>
            </a:r>
            <a:r>
              <a:rPr lang="hu-HU" dirty="0" err="1"/>
              <a:t>that</a:t>
            </a:r>
            <a:r>
              <a:rPr lang="hu-HU" dirty="0"/>
              <a:t> </a:t>
            </a:r>
            <a:r>
              <a:rPr lang="hu-HU" dirty="0" err="1"/>
              <a:t>are</a:t>
            </a:r>
            <a:r>
              <a:rPr lang="hu-HU" dirty="0"/>
              <a:t> </a:t>
            </a:r>
            <a:r>
              <a:rPr lang="hu-HU" dirty="0" err="1"/>
              <a:t>tightly</a:t>
            </a:r>
            <a:r>
              <a:rPr lang="hu-HU" dirty="0"/>
              <a:t> </a:t>
            </a:r>
            <a:r>
              <a:rPr lang="hu-HU" dirty="0" err="1"/>
              <a:t>connected</a:t>
            </a:r>
            <a:r>
              <a:rPr lang="hu-HU" dirty="0"/>
              <a:t> </a:t>
            </a:r>
            <a:r>
              <a:rPr lang="hu-HU" dirty="0" err="1"/>
              <a:t>to</a:t>
            </a:r>
            <a:r>
              <a:rPr lang="hu-HU" dirty="0"/>
              <a:t> </a:t>
            </a:r>
            <a:r>
              <a:rPr lang="hu-HU" dirty="0" err="1"/>
              <a:t>each</a:t>
            </a:r>
            <a:r>
              <a:rPr lang="hu-HU" dirty="0"/>
              <a:t> </a:t>
            </a:r>
            <a:r>
              <a:rPr lang="hu-HU" dirty="0" err="1"/>
              <a:t>other</a:t>
            </a:r>
            <a:r>
              <a:rPr lang="hu-HU" dirty="0"/>
              <a:t> in </a:t>
            </a:r>
            <a:r>
              <a:rPr lang="hu-HU" dirty="0" err="1"/>
              <a:t>the</a:t>
            </a:r>
            <a:r>
              <a:rPr lang="hu-HU" dirty="0"/>
              <a:t> co-</a:t>
            </a:r>
            <a:r>
              <a:rPr lang="hu-HU" dirty="0" err="1"/>
              <a:t>expression</a:t>
            </a:r>
            <a:r>
              <a:rPr lang="hu-HU" dirty="0"/>
              <a:t> </a:t>
            </a:r>
            <a:r>
              <a:rPr lang="hu-HU" dirty="0" err="1"/>
              <a:t>network</a:t>
            </a:r>
            <a:r>
              <a:rPr lang="hu-HU" dirty="0"/>
              <a:t>. </a:t>
            </a:r>
          </a:p>
          <a:p>
            <a:r>
              <a:rPr lang="hu-HU" dirty="0" err="1"/>
              <a:t>It</a:t>
            </a:r>
            <a:r>
              <a:rPr lang="hu-HU" dirty="0"/>
              <a:t> </a:t>
            </a:r>
            <a:r>
              <a:rPr lang="hu-HU" dirty="0" err="1"/>
              <a:t>works</a:t>
            </a:r>
            <a:r>
              <a:rPr lang="hu-HU" dirty="0"/>
              <a:t> </a:t>
            </a:r>
            <a:r>
              <a:rPr lang="hu-HU" dirty="0" err="1"/>
              <a:t>by</a:t>
            </a:r>
            <a:r>
              <a:rPr lang="hu-HU" dirty="0"/>
              <a:t> </a:t>
            </a:r>
            <a:r>
              <a:rPr lang="hu-HU" dirty="0" err="1"/>
              <a:t>moving</a:t>
            </a:r>
            <a:r>
              <a:rPr lang="hu-HU" dirty="0"/>
              <a:t> </a:t>
            </a:r>
            <a:r>
              <a:rPr lang="hu-HU" dirty="0" err="1"/>
              <a:t>genes</a:t>
            </a:r>
            <a:r>
              <a:rPr lang="hu-HU" dirty="0"/>
              <a:t> </a:t>
            </a:r>
            <a:r>
              <a:rPr lang="hu-HU" dirty="0" err="1"/>
              <a:t>between</a:t>
            </a:r>
            <a:r>
              <a:rPr lang="hu-HU" dirty="0"/>
              <a:t> </a:t>
            </a:r>
            <a:r>
              <a:rPr lang="hu-HU" dirty="0" err="1"/>
              <a:t>groups</a:t>
            </a:r>
            <a:r>
              <a:rPr lang="hu-HU" dirty="0"/>
              <a:t> and </a:t>
            </a:r>
            <a:r>
              <a:rPr lang="hu-HU" dirty="0" err="1"/>
              <a:t>keeping</a:t>
            </a:r>
            <a:r>
              <a:rPr lang="hu-HU" dirty="0"/>
              <a:t> </a:t>
            </a:r>
            <a:r>
              <a:rPr lang="hu-HU" dirty="0" err="1"/>
              <a:t>them</a:t>
            </a:r>
            <a:r>
              <a:rPr lang="hu-HU" dirty="0"/>
              <a:t> </a:t>
            </a:r>
            <a:r>
              <a:rPr lang="hu-HU" dirty="0" err="1"/>
              <a:t>where</a:t>
            </a:r>
            <a:r>
              <a:rPr lang="hu-HU" dirty="0"/>
              <a:t> </a:t>
            </a:r>
            <a:r>
              <a:rPr lang="hu-HU" dirty="0" err="1"/>
              <a:t>they</a:t>
            </a:r>
            <a:r>
              <a:rPr lang="hu-HU" dirty="0"/>
              <a:t> </a:t>
            </a:r>
            <a:r>
              <a:rPr lang="hu-HU" dirty="0" err="1"/>
              <a:t>have</a:t>
            </a:r>
            <a:r>
              <a:rPr lang="hu-HU" dirty="0"/>
              <a:t> </a:t>
            </a:r>
            <a:r>
              <a:rPr lang="hu-HU" dirty="0" err="1"/>
              <a:t>the</a:t>
            </a:r>
            <a:r>
              <a:rPr lang="hu-HU" dirty="0"/>
              <a:t> </a:t>
            </a:r>
            <a:r>
              <a:rPr lang="hu-HU" dirty="0" err="1"/>
              <a:t>strongest</a:t>
            </a:r>
            <a:r>
              <a:rPr lang="hu-HU" dirty="0"/>
              <a:t> </a:t>
            </a:r>
            <a:r>
              <a:rPr lang="hu-HU" dirty="0" err="1"/>
              <a:t>connections</a:t>
            </a:r>
            <a:r>
              <a:rPr lang="hu-HU" dirty="0"/>
              <a:t>. </a:t>
            </a:r>
          </a:p>
          <a:p>
            <a:r>
              <a:rPr lang="hu-HU" dirty="0"/>
              <a:t>The </a:t>
            </a:r>
            <a:r>
              <a:rPr lang="hu-HU" dirty="0" err="1"/>
              <a:t>result</a:t>
            </a:r>
            <a:r>
              <a:rPr lang="hu-HU" dirty="0"/>
              <a:t> is a </a:t>
            </a:r>
            <a:r>
              <a:rPr lang="hu-HU" dirty="0" err="1"/>
              <a:t>set</a:t>
            </a:r>
            <a:r>
              <a:rPr lang="hu-HU" dirty="0"/>
              <a:t> of </a:t>
            </a:r>
            <a:r>
              <a:rPr lang="hu-HU" dirty="0" err="1"/>
              <a:t>modules</a:t>
            </a:r>
            <a:r>
              <a:rPr lang="hu-HU" dirty="0"/>
              <a:t> </a:t>
            </a:r>
            <a:r>
              <a:rPr lang="hu-HU" dirty="0" err="1"/>
              <a:t>where</a:t>
            </a:r>
            <a:r>
              <a:rPr lang="hu-HU" dirty="0"/>
              <a:t> </a:t>
            </a:r>
            <a:r>
              <a:rPr lang="hu-HU" dirty="0" err="1"/>
              <a:t>genes</a:t>
            </a:r>
            <a:r>
              <a:rPr lang="hu-HU" dirty="0"/>
              <a:t> in </a:t>
            </a:r>
            <a:r>
              <a:rPr lang="hu-HU" dirty="0" err="1"/>
              <a:t>the</a:t>
            </a:r>
            <a:r>
              <a:rPr lang="hu-HU" dirty="0"/>
              <a:t> </a:t>
            </a:r>
            <a:r>
              <a:rPr lang="hu-HU" dirty="0" err="1"/>
              <a:t>same</a:t>
            </a:r>
            <a:r>
              <a:rPr lang="hu-HU" dirty="0"/>
              <a:t> </a:t>
            </a:r>
            <a:r>
              <a:rPr lang="hu-HU" dirty="0" err="1"/>
              <a:t>module</a:t>
            </a:r>
            <a:r>
              <a:rPr lang="hu-HU" dirty="0"/>
              <a:t> </a:t>
            </a:r>
            <a:r>
              <a:rPr lang="hu-HU" dirty="0" err="1"/>
              <a:t>likely</a:t>
            </a:r>
            <a:r>
              <a:rPr lang="hu-HU" dirty="0"/>
              <a:t> </a:t>
            </a:r>
            <a:r>
              <a:rPr lang="hu-HU" dirty="0" err="1"/>
              <a:t>share</a:t>
            </a:r>
            <a:r>
              <a:rPr lang="hu-HU" dirty="0"/>
              <a:t> </a:t>
            </a:r>
            <a:r>
              <a:rPr lang="hu-HU" dirty="0" err="1"/>
              <a:t>biological</a:t>
            </a:r>
            <a:r>
              <a:rPr lang="hu-HU" dirty="0"/>
              <a:t> </a:t>
            </a:r>
            <a:r>
              <a:rPr lang="hu-HU" dirty="0" err="1"/>
              <a:t>functions</a:t>
            </a:r>
            <a:r>
              <a:rPr lang="hu-HU" dirty="0"/>
              <a:t>. </a:t>
            </a:r>
          </a:p>
          <a:p>
            <a:r>
              <a:rPr lang="hu-HU" dirty="0"/>
              <a:t>I </a:t>
            </a:r>
            <a:r>
              <a:rPr lang="hu-HU" dirty="0" err="1"/>
              <a:t>used</a:t>
            </a:r>
            <a:r>
              <a:rPr lang="hu-HU" dirty="0"/>
              <a:t> </a:t>
            </a:r>
            <a:r>
              <a:rPr lang="hu-HU" dirty="0" err="1"/>
              <a:t>this</a:t>
            </a:r>
            <a:r>
              <a:rPr lang="hu-HU" dirty="0"/>
              <a:t> </a:t>
            </a:r>
            <a:r>
              <a:rPr lang="hu-HU" dirty="0" err="1"/>
              <a:t>to</a:t>
            </a:r>
            <a:r>
              <a:rPr lang="hu-HU" dirty="0"/>
              <a:t> </a:t>
            </a:r>
            <a:r>
              <a:rPr lang="hu-HU" dirty="0" err="1"/>
              <a:t>simplify</a:t>
            </a:r>
            <a:r>
              <a:rPr lang="hu-HU" dirty="0"/>
              <a:t> </a:t>
            </a:r>
            <a:r>
              <a:rPr lang="hu-HU" dirty="0" err="1"/>
              <a:t>the</a:t>
            </a:r>
            <a:r>
              <a:rPr lang="hu-HU" dirty="0"/>
              <a:t> </a:t>
            </a:r>
            <a:r>
              <a:rPr lang="hu-HU" dirty="0" err="1"/>
              <a:t>network</a:t>
            </a:r>
            <a:r>
              <a:rPr lang="hu-HU" dirty="0"/>
              <a:t> </a:t>
            </a:r>
            <a:r>
              <a:rPr lang="hu-HU" dirty="0" err="1"/>
              <a:t>into</a:t>
            </a:r>
            <a:r>
              <a:rPr lang="hu-HU" dirty="0"/>
              <a:t> </a:t>
            </a:r>
            <a:r>
              <a:rPr lang="hu-HU" dirty="0" err="1"/>
              <a:t>interpretable</a:t>
            </a:r>
            <a:r>
              <a:rPr lang="hu-HU" dirty="0"/>
              <a:t> </a:t>
            </a:r>
            <a:r>
              <a:rPr lang="hu-HU" dirty="0" err="1"/>
              <a:t>groups</a:t>
            </a:r>
            <a:r>
              <a:rPr lang="hu-HU" dirty="0"/>
              <a:t> and </a:t>
            </a:r>
            <a:r>
              <a:rPr lang="hu-HU" dirty="0" err="1"/>
              <a:t>identify</a:t>
            </a:r>
            <a:r>
              <a:rPr lang="hu-HU" dirty="0"/>
              <a:t> </a:t>
            </a:r>
            <a:r>
              <a:rPr lang="hu-HU" dirty="0" err="1"/>
              <a:t>hub</a:t>
            </a:r>
            <a:r>
              <a:rPr lang="hu-HU" dirty="0"/>
              <a:t> </a:t>
            </a:r>
            <a:r>
              <a:rPr lang="hu-HU" dirty="0" err="1"/>
              <a:t>genes</a:t>
            </a:r>
            <a:r>
              <a:rPr lang="hu-HU" dirty="0"/>
              <a:t> </a:t>
            </a:r>
            <a:r>
              <a:rPr lang="hu-HU" dirty="0" err="1"/>
              <a:t>within</a:t>
            </a:r>
            <a:r>
              <a:rPr lang="hu-HU" dirty="0"/>
              <a:t> </a:t>
            </a:r>
            <a:r>
              <a:rPr lang="hu-HU" dirty="0" err="1"/>
              <a:t>each</a:t>
            </a:r>
            <a:r>
              <a:rPr lang="hu-HU" dirty="0"/>
              <a:t> module.</a:t>
            </a:r>
          </a:p>
        </p:txBody>
      </p:sp>
      <p:sp>
        <p:nvSpPr>
          <p:cNvPr id="4" name="Slide Number Placeholder 3"/>
          <p:cNvSpPr>
            <a:spLocks noGrp="1"/>
          </p:cNvSpPr>
          <p:nvPr>
            <p:ph type="sldNum" sz="quarter" idx="5"/>
          </p:nvPr>
        </p:nvSpPr>
        <p:spPr/>
        <p:txBody>
          <a:bodyPr/>
          <a:lstStyle/>
          <a:p>
            <a:fld id="{8A69E4C9-DCED-3A42-8067-2991FD003F12}" type="slidenum">
              <a:rPr lang="hu-HU" smtClean="0"/>
              <a:t>13</a:t>
            </a:fld>
            <a:endParaRPr lang="hu-HU"/>
          </a:p>
        </p:txBody>
      </p:sp>
    </p:spTree>
    <p:extLst>
      <p:ext uri="{BB962C8B-B14F-4D97-AF65-F5344CB8AC3E}">
        <p14:creationId xmlns:p14="http://schemas.microsoft.com/office/powerpoint/2010/main" val="3156616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C0BE7-5F65-D167-0F3F-355B0A9EFB8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hu-HU"/>
          </a:p>
        </p:txBody>
      </p:sp>
      <p:sp>
        <p:nvSpPr>
          <p:cNvPr id="3" name="Subtitle 2">
            <a:extLst>
              <a:ext uri="{FF2B5EF4-FFF2-40B4-BE49-F238E27FC236}">
                <a16:creationId xmlns:a16="http://schemas.microsoft.com/office/drawing/2014/main" id="{F6759A04-4A27-8EDC-71EF-C3DD2400CE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hu-HU"/>
          </a:p>
        </p:txBody>
      </p:sp>
      <p:sp>
        <p:nvSpPr>
          <p:cNvPr id="4" name="Date Placeholder 3">
            <a:extLst>
              <a:ext uri="{FF2B5EF4-FFF2-40B4-BE49-F238E27FC236}">
                <a16:creationId xmlns:a16="http://schemas.microsoft.com/office/drawing/2014/main" id="{18BD0370-58D4-33DB-9803-DC62EED3FAFE}"/>
              </a:ext>
            </a:extLst>
          </p:cNvPr>
          <p:cNvSpPr>
            <a:spLocks noGrp="1"/>
          </p:cNvSpPr>
          <p:nvPr>
            <p:ph type="dt" sz="half" idx="10"/>
          </p:nvPr>
        </p:nvSpPr>
        <p:spPr/>
        <p:txBody>
          <a:bodyPr/>
          <a:lstStyle/>
          <a:p>
            <a:fld id="{386A5693-ADFA-384C-9F57-87EE9D843103}" type="datetime1">
              <a:rPr lang="hu-HU" smtClean="0"/>
              <a:t>2026. 01. 30.</a:t>
            </a:fld>
            <a:endParaRPr lang="hu-HU"/>
          </a:p>
        </p:txBody>
      </p:sp>
      <p:sp>
        <p:nvSpPr>
          <p:cNvPr id="5" name="Footer Placeholder 4">
            <a:extLst>
              <a:ext uri="{FF2B5EF4-FFF2-40B4-BE49-F238E27FC236}">
                <a16:creationId xmlns:a16="http://schemas.microsoft.com/office/drawing/2014/main" id="{8781B642-F66A-1EA8-BDA0-B37706265142}"/>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3F4A076E-DB44-AE7A-F863-28B85E10468E}"/>
              </a:ext>
            </a:extLst>
          </p:cNvPr>
          <p:cNvSpPr>
            <a:spLocks noGrp="1"/>
          </p:cNvSpPr>
          <p:nvPr>
            <p:ph type="sldNum" sz="quarter" idx="12"/>
          </p:nvPr>
        </p:nvSpPr>
        <p:spPr/>
        <p:txBody>
          <a:bodyPr/>
          <a:lstStyle/>
          <a:p>
            <a:fld id="{4F05E65F-F42C-AA40-B003-6537762DB7EA}" type="slidenum">
              <a:rPr lang="hu-HU" smtClean="0"/>
              <a:t>‹#›</a:t>
            </a:fld>
            <a:endParaRPr lang="hu-HU"/>
          </a:p>
        </p:txBody>
      </p:sp>
    </p:spTree>
    <p:extLst>
      <p:ext uri="{BB962C8B-B14F-4D97-AF65-F5344CB8AC3E}">
        <p14:creationId xmlns:p14="http://schemas.microsoft.com/office/powerpoint/2010/main" val="19660883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75DC9-2FE2-9F67-E73F-9FF0232C63CD}"/>
              </a:ext>
            </a:extLst>
          </p:cNvPr>
          <p:cNvSpPr>
            <a:spLocks noGrp="1"/>
          </p:cNvSpPr>
          <p:nvPr>
            <p:ph type="title"/>
          </p:nvPr>
        </p:nvSpPr>
        <p:spPr/>
        <p:txBody>
          <a:bodyPr/>
          <a:lstStyle/>
          <a:p>
            <a:r>
              <a:rPr lang="en-GB"/>
              <a:t>Click to edit Master title style</a:t>
            </a:r>
            <a:endParaRPr lang="hu-HU"/>
          </a:p>
        </p:txBody>
      </p:sp>
      <p:sp>
        <p:nvSpPr>
          <p:cNvPr id="3" name="Vertical Text Placeholder 2">
            <a:extLst>
              <a:ext uri="{FF2B5EF4-FFF2-40B4-BE49-F238E27FC236}">
                <a16:creationId xmlns:a16="http://schemas.microsoft.com/office/drawing/2014/main" id="{FC148CCA-D73F-AF38-0416-95409763812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Date Placeholder 3">
            <a:extLst>
              <a:ext uri="{FF2B5EF4-FFF2-40B4-BE49-F238E27FC236}">
                <a16:creationId xmlns:a16="http://schemas.microsoft.com/office/drawing/2014/main" id="{426A4F6D-ED98-6D4C-DEAB-A8533C20010A}"/>
              </a:ext>
            </a:extLst>
          </p:cNvPr>
          <p:cNvSpPr>
            <a:spLocks noGrp="1"/>
          </p:cNvSpPr>
          <p:nvPr>
            <p:ph type="dt" sz="half" idx="10"/>
          </p:nvPr>
        </p:nvSpPr>
        <p:spPr/>
        <p:txBody>
          <a:bodyPr/>
          <a:lstStyle/>
          <a:p>
            <a:fld id="{15D534ED-2E6C-344E-80CF-931AA61CC89A}" type="datetime1">
              <a:rPr lang="hu-HU" smtClean="0"/>
              <a:t>2026. 01. 30.</a:t>
            </a:fld>
            <a:endParaRPr lang="hu-HU"/>
          </a:p>
        </p:txBody>
      </p:sp>
      <p:sp>
        <p:nvSpPr>
          <p:cNvPr id="5" name="Footer Placeholder 4">
            <a:extLst>
              <a:ext uri="{FF2B5EF4-FFF2-40B4-BE49-F238E27FC236}">
                <a16:creationId xmlns:a16="http://schemas.microsoft.com/office/drawing/2014/main" id="{2CEC4C92-8B0A-CCBF-3553-F4985A2E2DFD}"/>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50694BEE-BDE8-182E-EFF6-A7A623DCA58C}"/>
              </a:ext>
            </a:extLst>
          </p:cNvPr>
          <p:cNvSpPr>
            <a:spLocks noGrp="1"/>
          </p:cNvSpPr>
          <p:nvPr>
            <p:ph type="sldNum" sz="quarter" idx="12"/>
          </p:nvPr>
        </p:nvSpPr>
        <p:spPr/>
        <p:txBody>
          <a:bodyPr/>
          <a:lstStyle/>
          <a:p>
            <a:fld id="{4F05E65F-F42C-AA40-B003-6537762DB7EA}" type="slidenum">
              <a:rPr lang="hu-HU" smtClean="0"/>
              <a:t>‹#›</a:t>
            </a:fld>
            <a:endParaRPr lang="hu-HU"/>
          </a:p>
        </p:txBody>
      </p:sp>
    </p:spTree>
    <p:extLst>
      <p:ext uri="{BB962C8B-B14F-4D97-AF65-F5344CB8AC3E}">
        <p14:creationId xmlns:p14="http://schemas.microsoft.com/office/powerpoint/2010/main" val="2368094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1BB7071-DDE4-C37B-9596-69D66C1A929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hu-HU"/>
          </a:p>
        </p:txBody>
      </p:sp>
      <p:sp>
        <p:nvSpPr>
          <p:cNvPr id="3" name="Vertical Text Placeholder 2">
            <a:extLst>
              <a:ext uri="{FF2B5EF4-FFF2-40B4-BE49-F238E27FC236}">
                <a16:creationId xmlns:a16="http://schemas.microsoft.com/office/drawing/2014/main" id="{0723FC13-2A9D-30BB-EF59-682E6192CBB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Date Placeholder 3">
            <a:extLst>
              <a:ext uri="{FF2B5EF4-FFF2-40B4-BE49-F238E27FC236}">
                <a16:creationId xmlns:a16="http://schemas.microsoft.com/office/drawing/2014/main" id="{D585A0B7-675A-5610-5D2A-344D7C39601E}"/>
              </a:ext>
            </a:extLst>
          </p:cNvPr>
          <p:cNvSpPr>
            <a:spLocks noGrp="1"/>
          </p:cNvSpPr>
          <p:nvPr>
            <p:ph type="dt" sz="half" idx="10"/>
          </p:nvPr>
        </p:nvSpPr>
        <p:spPr/>
        <p:txBody>
          <a:bodyPr/>
          <a:lstStyle/>
          <a:p>
            <a:fld id="{56731B46-0D53-8643-A09F-066855D90820}" type="datetime1">
              <a:rPr lang="hu-HU" smtClean="0"/>
              <a:t>2026. 01. 30.</a:t>
            </a:fld>
            <a:endParaRPr lang="hu-HU"/>
          </a:p>
        </p:txBody>
      </p:sp>
      <p:sp>
        <p:nvSpPr>
          <p:cNvPr id="5" name="Footer Placeholder 4">
            <a:extLst>
              <a:ext uri="{FF2B5EF4-FFF2-40B4-BE49-F238E27FC236}">
                <a16:creationId xmlns:a16="http://schemas.microsoft.com/office/drawing/2014/main" id="{2BA3D4CC-F191-A60D-ECA0-9F8B48FB3CA0}"/>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1869B2C6-884B-A63D-086C-CFE8E4DCE13C}"/>
              </a:ext>
            </a:extLst>
          </p:cNvPr>
          <p:cNvSpPr>
            <a:spLocks noGrp="1"/>
          </p:cNvSpPr>
          <p:nvPr>
            <p:ph type="sldNum" sz="quarter" idx="12"/>
          </p:nvPr>
        </p:nvSpPr>
        <p:spPr/>
        <p:txBody>
          <a:bodyPr/>
          <a:lstStyle/>
          <a:p>
            <a:fld id="{4F05E65F-F42C-AA40-B003-6537762DB7EA}" type="slidenum">
              <a:rPr lang="hu-HU" smtClean="0"/>
              <a:t>‹#›</a:t>
            </a:fld>
            <a:endParaRPr lang="hu-HU"/>
          </a:p>
        </p:txBody>
      </p:sp>
    </p:spTree>
    <p:extLst>
      <p:ext uri="{BB962C8B-B14F-4D97-AF65-F5344CB8AC3E}">
        <p14:creationId xmlns:p14="http://schemas.microsoft.com/office/powerpoint/2010/main" val="3321703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75DB1-3A01-DBA2-5F5B-E4E79F4F9DBA}"/>
              </a:ext>
            </a:extLst>
          </p:cNvPr>
          <p:cNvSpPr>
            <a:spLocks noGrp="1"/>
          </p:cNvSpPr>
          <p:nvPr>
            <p:ph type="title"/>
          </p:nvPr>
        </p:nvSpPr>
        <p:spPr/>
        <p:txBody>
          <a:bodyPr/>
          <a:lstStyle/>
          <a:p>
            <a:r>
              <a:rPr lang="en-GB"/>
              <a:t>Click to edit Master title style</a:t>
            </a:r>
            <a:endParaRPr lang="hu-HU"/>
          </a:p>
        </p:txBody>
      </p:sp>
      <p:sp>
        <p:nvSpPr>
          <p:cNvPr id="3" name="Content Placeholder 2">
            <a:extLst>
              <a:ext uri="{FF2B5EF4-FFF2-40B4-BE49-F238E27FC236}">
                <a16:creationId xmlns:a16="http://schemas.microsoft.com/office/drawing/2014/main" id="{88D821EC-9AEF-8989-B453-134BB067116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Date Placeholder 3">
            <a:extLst>
              <a:ext uri="{FF2B5EF4-FFF2-40B4-BE49-F238E27FC236}">
                <a16:creationId xmlns:a16="http://schemas.microsoft.com/office/drawing/2014/main" id="{EB735224-470A-5EB2-26AB-C3CB8DB69620}"/>
              </a:ext>
            </a:extLst>
          </p:cNvPr>
          <p:cNvSpPr>
            <a:spLocks noGrp="1"/>
          </p:cNvSpPr>
          <p:nvPr>
            <p:ph type="dt" sz="half" idx="10"/>
          </p:nvPr>
        </p:nvSpPr>
        <p:spPr/>
        <p:txBody>
          <a:bodyPr/>
          <a:lstStyle/>
          <a:p>
            <a:fld id="{E21746B2-A5B3-7547-8A4D-F9D79DD76EF3}" type="datetime1">
              <a:rPr lang="hu-HU" smtClean="0"/>
              <a:t>2026. 01. 30.</a:t>
            </a:fld>
            <a:endParaRPr lang="hu-HU"/>
          </a:p>
        </p:txBody>
      </p:sp>
      <p:sp>
        <p:nvSpPr>
          <p:cNvPr id="5" name="Footer Placeholder 4">
            <a:extLst>
              <a:ext uri="{FF2B5EF4-FFF2-40B4-BE49-F238E27FC236}">
                <a16:creationId xmlns:a16="http://schemas.microsoft.com/office/drawing/2014/main" id="{AB4A0C6F-E233-2848-ABDD-090CBCA709F9}"/>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CE2AC078-C765-79A1-7130-B4297195DB2A}"/>
              </a:ext>
            </a:extLst>
          </p:cNvPr>
          <p:cNvSpPr>
            <a:spLocks noGrp="1"/>
          </p:cNvSpPr>
          <p:nvPr>
            <p:ph type="sldNum" sz="quarter" idx="12"/>
          </p:nvPr>
        </p:nvSpPr>
        <p:spPr/>
        <p:txBody>
          <a:bodyPr/>
          <a:lstStyle/>
          <a:p>
            <a:fld id="{4F05E65F-F42C-AA40-B003-6537762DB7EA}" type="slidenum">
              <a:rPr lang="hu-HU" smtClean="0"/>
              <a:t>‹#›</a:t>
            </a:fld>
            <a:endParaRPr lang="hu-HU"/>
          </a:p>
        </p:txBody>
      </p:sp>
    </p:spTree>
    <p:extLst>
      <p:ext uri="{BB962C8B-B14F-4D97-AF65-F5344CB8AC3E}">
        <p14:creationId xmlns:p14="http://schemas.microsoft.com/office/powerpoint/2010/main" val="5628550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553C9-0988-7247-CA7D-40AAFC31879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hu-HU"/>
          </a:p>
        </p:txBody>
      </p:sp>
      <p:sp>
        <p:nvSpPr>
          <p:cNvPr id="3" name="Text Placeholder 2">
            <a:extLst>
              <a:ext uri="{FF2B5EF4-FFF2-40B4-BE49-F238E27FC236}">
                <a16:creationId xmlns:a16="http://schemas.microsoft.com/office/drawing/2014/main" id="{58BE9364-A8E9-2790-69BA-B842ECD30DD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236021D-E99A-E7BA-00B0-E213F16C25D9}"/>
              </a:ext>
            </a:extLst>
          </p:cNvPr>
          <p:cNvSpPr>
            <a:spLocks noGrp="1"/>
          </p:cNvSpPr>
          <p:nvPr>
            <p:ph type="dt" sz="half" idx="10"/>
          </p:nvPr>
        </p:nvSpPr>
        <p:spPr/>
        <p:txBody>
          <a:bodyPr/>
          <a:lstStyle/>
          <a:p>
            <a:fld id="{C42C31AC-7956-CF4C-9787-D445466B5B3D}" type="datetime1">
              <a:rPr lang="hu-HU" smtClean="0"/>
              <a:t>2026. 01. 30.</a:t>
            </a:fld>
            <a:endParaRPr lang="hu-HU"/>
          </a:p>
        </p:txBody>
      </p:sp>
      <p:sp>
        <p:nvSpPr>
          <p:cNvPr id="5" name="Footer Placeholder 4">
            <a:extLst>
              <a:ext uri="{FF2B5EF4-FFF2-40B4-BE49-F238E27FC236}">
                <a16:creationId xmlns:a16="http://schemas.microsoft.com/office/drawing/2014/main" id="{8D6EAA80-A465-D763-D4A3-62033BA1469F}"/>
              </a:ext>
            </a:extLst>
          </p:cNvPr>
          <p:cNvSpPr>
            <a:spLocks noGrp="1"/>
          </p:cNvSpPr>
          <p:nvPr>
            <p:ph type="ftr" sz="quarter" idx="11"/>
          </p:nvPr>
        </p:nvSpPr>
        <p:spPr/>
        <p:txBody>
          <a:bodyPr/>
          <a:lstStyle/>
          <a:p>
            <a:endParaRPr lang="hu-HU"/>
          </a:p>
        </p:txBody>
      </p:sp>
      <p:sp>
        <p:nvSpPr>
          <p:cNvPr id="6" name="Slide Number Placeholder 5">
            <a:extLst>
              <a:ext uri="{FF2B5EF4-FFF2-40B4-BE49-F238E27FC236}">
                <a16:creationId xmlns:a16="http://schemas.microsoft.com/office/drawing/2014/main" id="{BF02C94F-04E2-9FE2-2D48-0A2A8EC1317E}"/>
              </a:ext>
            </a:extLst>
          </p:cNvPr>
          <p:cNvSpPr>
            <a:spLocks noGrp="1"/>
          </p:cNvSpPr>
          <p:nvPr>
            <p:ph type="sldNum" sz="quarter" idx="12"/>
          </p:nvPr>
        </p:nvSpPr>
        <p:spPr/>
        <p:txBody>
          <a:bodyPr/>
          <a:lstStyle/>
          <a:p>
            <a:fld id="{4F05E65F-F42C-AA40-B003-6537762DB7EA}" type="slidenum">
              <a:rPr lang="hu-HU" smtClean="0"/>
              <a:t>‹#›</a:t>
            </a:fld>
            <a:endParaRPr lang="hu-HU"/>
          </a:p>
        </p:txBody>
      </p:sp>
    </p:spTree>
    <p:extLst>
      <p:ext uri="{BB962C8B-B14F-4D97-AF65-F5344CB8AC3E}">
        <p14:creationId xmlns:p14="http://schemas.microsoft.com/office/powerpoint/2010/main" val="1063339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5166D-626B-DACE-5D19-F24311EA9C7E}"/>
              </a:ext>
            </a:extLst>
          </p:cNvPr>
          <p:cNvSpPr>
            <a:spLocks noGrp="1"/>
          </p:cNvSpPr>
          <p:nvPr>
            <p:ph type="title"/>
          </p:nvPr>
        </p:nvSpPr>
        <p:spPr/>
        <p:txBody>
          <a:bodyPr/>
          <a:lstStyle/>
          <a:p>
            <a:r>
              <a:rPr lang="en-GB"/>
              <a:t>Click to edit Master title style</a:t>
            </a:r>
            <a:endParaRPr lang="hu-HU"/>
          </a:p>
        </p:txBody>
      </p:sp>
      <p:sp>
        <p:nvSpPr>
          <p:cNvPr id="3" name="Content Placeholder 2">
            <a:extLst>
              <a:ext uri="{FF2B5EF4-FFF2-40B4-BE49-F238E27FC236}">
                <a16:creationId xmlns:a16="http://schemas.microsoft.com/office/drawing/2014/main" id="{C00269FA-F122-074A-98EE-D164813D39B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Content Placeholder 3">
            <a:extLst>
              <a:ext uri="{FF2B5EF4-FFF2-40B4-BE49-F238E27FC236}">
                <a16:creationId xmlns:a16="http://schemas.microsoft.com/office/drawing/2014/main" id="{57AAC48A-EA28-AE74-8470-1F62BEBC9F5C}"/>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5" name="Date Placeholder 4">
            <a:extLst>
              <a:ext uri="{FF2B5EF4-FFF2-40B4-BE49-F238E27FC236}">
                <a16:creationId xmlns:a16="http://schemas.microsoft.com/office/drawing/2014/main" id="{AFF5CBDB-1461-4B3E-1C05-AF268377DB6D}"/>
              </a:ext>
            </a:extLst>
          </p:cNvPr>
          <p:cNvSpPr>
            <a:spLocks noGrp="1"/>
          </p:cNvSpPr>
          <p:nvPr>
            <p:ph type="dt" sz="half" idx="10"/>
          </p:nvPr>
        </p:nvSpPr>
        <p:spPr/>
        <p:txBody>
          <a:bodyPr/>
          <a:lstStyle/>
          <a:p>
            <a:fld id="{04019F37-7915-434F-B900-D1784ADC63A0}" type="datetime1">
              <a:rPr lang="hu-HU" smtClean="0"/>
              <a:t>2026. 01. 30.</a:t>
            </a:fld>
            <a:endParaRPr lang="hu-HU"/>
          </a:p>
        </p:txBody>
      </p:sp>
      <p:sp>
        <p:nvSpPr>
          <p:cNvPr id="6" name="Footer Placeholder 5">
            <a:extLst>
              <a:ext uri="{FF2B5EF4-FFF2-40B4-BE49-F238E27FC236}">
                <a16:creationId xmlns:a16="http://schemas.microsoft.com/office/drawing/2014/main" id="{3B5C956F-AC1A-6218-D6CC-59FF4A68332C}"/>
              </a:ext>
            </a:extLst>
          </p:cNvPr>
          <p:cNvSpPr>
            <a:spLocks noGrp="1"/>
          </p:cNvSpPr>
          <p:nvPr>
            <p:ph type="ftr" sz="quarter" idx="11"/>
          </p:nvPr>
        </p:nvSpPr>
        <p:spPr/>
        <p:txBody>
          <a:bodyPr/>
          <a:lstStyle/>
          <a:p>
            <a:endParaRPr lang="hu-HU"/>
          </a:p>
        </p:txBody>
      </p:sp>
      <p:sp>
        <p:nvSpPr>
          <p:cNvPr id="7" name="Slide Number Placeholder 6">
            <a:extLst>
              <a:ext uri="{FF2B5EF4-FFF2-40B4-BE49-F238E27FC236}">
                <a16:creationId xmlns:a16="http://schemas.microsoft.com/office/drawing/2014/main" id="{C878A734-FD68-1162-68F3-16B32BAD1597}"/>
              </a:ext>
            </a:extLst>
          </p:cNvPr>
          <p:cNvSpPr>
            <a:spLocks noGrp="1"/>
          </p:cNvSpPr>
          <p:nvPr>
            <p:ph type="sldNum" sz="quarter" idx="12"/>
          </p:nvPr>
        </p:nvSpPr>
        <p:spPr/>
        <p:txBody>
          <a:bodyPr/>
          <a:lstStyle/>
          <a:p>
            <a:fld id="{4F05E65F-F42C-AA40-B003-6537762DB7EA}" type="slidenum">
              <a:rPr lang="hu-HU" smtClean="0"/>
              <a:t>‹#›</a:t>
            </a:fld>
            <a:endParaRPr lang="hu-HU"/>
          </a:p>
        </p:txBody>
      </p:sp>
    </p:spTree>
    <p:extLst>
      <p:ext uri="{BB962C8B-B14F-4D97-AF65-F5344CB8AC3E}">
        <p14:creationId xmlns:p14="http://schemas.microsoft.com/office/powerpoint/2010/main" val="8422808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84995-3090-EB68-61E5-EA1B53523F64}"/>
              </a:ext>
            </a:extLst>
          </p:cNvPr>
          <p:cNvSpPr>
            <a:spLocks noGrp="1"/>
          </p:cNvSpPr>
          <p:nvPr>
            <p:ph type="title"/>
          </p:nvPr>
        </p:nvSpPr>
        <p:spPr>
          <a:xfrm>
            <a:off x="839788" y="365125"/>
            <a:ext cx="10515600" cy="1325563"/>
          </a:xfrm>
        </p:spPr>
        <p:txBody>
          <a:bodyPr/>
          <a:lstStyle/>
          <a:p>
            <a:r>
              <a:rPr lang="en-GB"/>
              <a:t>Click to edit Master title style</a:t>
            </a:r>
            <a:endParaRPr lang="hu-HU"/>
          </a:p>
        </p:txBody>
      </p:sp>
      <p:sp>
        <p:nvSpPr>
          <p:cNvPr id="3" name="Text Placeholder 2">
            <a:extLst>
              <a:ext uri="{FF2B5EF4-FFF2-40B4-BE49-F238E27FC236}">
                <a16:creationId xmlns:a16="http://schemas.microsoft.com/office/drawing/2014/main" id="{12CF7893-7BC8-F30F-B970-4576C785A7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1141EDE-245A-AF96-B46D-16B8EB60D0B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5" name="Text Placeholder 4">
            <a:extLst>
              <a:ext uri="{FF2B5EF4-FFF2-40B4-BE49-F238E27FC236}">
                <a16:creationId xmlns:a16="http://schemas.microsoft.com/office/drawing/2014/main" id="{569AB213-8372-D8D5-6151-63251B7493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EE2362C-2E72-B29C-1731-91E7D45F4BA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7" name="Date Placeholder 6">
            <a:extLst>
              <a:ext uri="{FF2B5EF4-FFF2-40B4-BE49-F238E27FC236}">
                <a16:creationId xmlns:a16="http://schemas.microsoft.com/office/drawing/2014/main" id="{46EC7967-C245-AB99-013E-B6134B119215}"/>
              </a:ext>
            </a:extLst>
          </p:cNvPr>
          <p:cNvSpPr>
            <a:spLocks noGrp="1"/>
          </p:cNvSpPr>
          <p:nvPr>
            <p:ph type="dt" sz="half" idx="10"/>
          </p:nvPr>
        </p:nvSpPr>
        <p:spPr/>
        <p:txBody>
          <a:bodyPr/>
          <a:lstStyle/>
          <a:p>
            <a:fld id="{2A390BFF-EC54-264B-A594-B55C88B521B4}" type="datetime1">
              <a:rPr lang="hu-HU" smtClean="0"/>
              <a:t>2026. 01. 30.</a:t>
            </a:fld>
            <a:endParaRPr lang="hu-HU"/>
          </a:p>
        </p:txBody>
      </p:sp>
      <p:sp>
        <p:nvSpPr>
          <p:cNvPr id="8" name="Footer Placeholder 7">
            <a:extLst>
              <a:ext uri="{FF2B5EF4-FFF2-40B4-BE49-F238E27FC236}">
                <a16:creationId xmlns:a16="http://schemas.microsoft.com/office/drawing/2014/main" id="{137E05E4-DD86-67B8-BABC-91FC219066C0}"/>
              </a:ext>
            </a:extLst>
          </p:cNvPr>
          <p:cNvSpPr>
            <a:spLocks noGrp="1"/>
          </p:cNvSpPr>
          <p:nvPr>
            <p:ph type="ftr" sz="quarter" idx="11"/>
          </p:nvPr>
        </p:nvSpPr>
        <p:spPr/>
        <p:txBody>
          <a:bodyPr/>
          <a:lstStyle/>
          <a:p>
            <a:endParaRPr lang="hu-HU"/>
          </a:p>
        </p:txBody>
      </p:sp>
      <p:sp>
        <p:nvSpPr>
          <p:cNvPr id="9" name="Slide Number Placeholder 8">
            <a:extLst>
              <a:ext uri="{FF2B5EF4-FFF2-40B4-BE49-F238E27FC236}">
                <a16:creationId xmlns:a16="http://schemas.microsoft.com/office/drawing/2014/main" id="{E841F268-4F70-4CFF-02CA-114B69F49CC1}"/>
              </a:ext>
            </a:extLst>
          </p:cNvPr>
          <p:cNvSpPr>
            <a:spLocks noGrp="1"/>
          </p:cNvSpPr>
          <p:nvPr>
            <p:ph type="sldNum" sz="quarter" idx="12"/>
          </p:nvPr>
        </p:nvSpPr>
        <p:spPr/>
        <p:txBody>
          <a:bodyPr/>
          <a:lstStyle/>
          <a:p>
            <a:fld id="{4F05E65F-F42C-AA40-B003-6537762DB7EA}" type="slidenum">
              <a:rPr lang="hu-HU" smtClean="0"/>
              <a:t>‹#›</a:t>
            </a:fld>
            <a:endParaRPr lang="hu-HU"/>
          </a:p>
        </p:txBody>
      </p:sp>
    </p:spTree>
    <p:extLst>
      <p:ext uri="{BB962C8B-B14F-4D97-AF65-F5344CB8AC3E}">
        <p14:creationId xmlns:p14="http://schemas.microsoft.com/office/powerpoint/2010/main" val="32202394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60BDA-52F0-FCED-F1AE-21AF5227DEBA}"/>
              </a:ext>
            </a:extLst>
          </p:cNvPr>
          <p:cNvSpPr>
            <a:spLocks noGrp="1"/>
          </p:cNvSpPr>
          <p:nvPr>
            <p:ph type="title"/>
          </p:nvPr>
        </p:nvSpPr>
        <p:spPr/>
        <p:txBody>
          <a:bodyPr/>
          <a:lstStyle/>
          <a:p>
            <a:r>
              <a:rPr lang="en-GB"/>
              <a:t>Click to edit Master title style</a:t>
            </a:r>
            <a:endParaRPr lang="hu-HU"/>
          </a:p>
        </p:txBody>
      </p:sp>
      <p:sp>
        <p:nvSpPr>
          <p:cNvPr id="3" name="Date Placeholder 2">
            <a:extLst>
              <a:ext uri="{FF2B5EF4-FFF2-40B4-BE49-F238E27FC236}">
                <a16:creationId xmlns:a16="http://schemas.microsoft.com/office/drawing/2014/main" id="{9B522A15-899B-1D55-047B-C9FBAAA53931}"/>
              </a:ext>
            </a:extLst>
          </p:cNvPr>
          <p:cNvSpPr>
            <a:spLocks noGrp="1"/>
          </p:cNvSpPr>
          <p:nvPr>
            <p:ph type="dt" sz="half" idx="10"/>
          </p:nvPr>
        </p:nvSpPr>
        <p:spPr/>
        <p:txBody>
          <a:bodyPr/>
          <a:lstStyle/>
          <a:p>
            <a:fld id="{C4B9E5B8-0EE8-6449-A074-D31EDA78ED79}" type="datetime1">
              <a:rPr lang="hu-HU" smtClean="0"/>
              <a:t>2026. 01. 30.</a:t>
            </a:fld>
            <a:endParaRPr lang="hu-HU"/>
          </a:p>
        </p:txBody>
      </p:sp>
      <p:sp>
        <p:nvSpPr>
          <p:cNvPr id="4" name="Footer Placeholder 3">
            <a:extLst>
              <a:ext uri="{FF2B5EF4-FFF2-40B4-BE49-F238E27FC236}">
                <a16:creationId xmlns:a16="http://schemas.microsoft.com/office/drawing/2014/main" id="{45AC648E-0938-25B3-1958-A2522E7A24E2}"/>
              </a:ext>
            </a:extLst>
          </p:cNvPr>
          <p:cNvSpPr>
            <a:spLocks noGrp="1"/>
          </p:cNvSpPr>
          <p:nvPr>
            <p:ph type="ftr" sz="quarter" idx="11"/>
          </p:nvPr>
        </p:nvSpPr>
        <p:spPr/>
        <p:txBody>
          <a:bodyPr/>
          <a:lstStyle/>
          <a:p>
            <a:endParaRPr lang="hu-HU"/>
          </a:p>
        </p:txBody>
      </p:sp>
      <p:sp>
        <p:nvSpPr>
          <p:cNvPr id="5" name="Slide Number Placeholder 4">
            <a:extLst>
              <a:ext uri="{FF2B5EF4-FFF2-40B4-BE49-F238E27FC236}">
                <a16:creationId xmlns:a16="http://schemas.microsoft.com/office/drawing/2014/main" id="{5C3DB53C-CBC8-6F60-6488-E72C267776BC}"/>
              </a:ext>
            </a:extLst>
          </p:cNvPr>
          <p:cNvSpPr>
            <a:spLocks noGrp="1"/>
          </p:cNvSpPr>
          <p:nvPr>
            <p:ph type="sldNum" sz="quarter" idx="12"/>
          </p:nvPr>
        </p:nvSpPr>
        <p:spPr/>
        <p:txBody>
          <a:bodyPr/>
          <a:lstStyle/>
          <a:p>
            <a:fld id="{4F05E65F-F42C-AA40-B003-6537762DB7EA}" type="slidenum">
              <a:rPr lang="hu-HU" smtClean="0"/>
              <a:t>‹#›</a:t>
            </a:fld>
            <a:endParaRPr lang="hu-HU"/>
          </a:p>
        </p:txBody>
      </p:sp>
    </p:spTree>
    <p:extLst>
      <p:ext uri="{BB962C8B-B14F-4D97-AF65-F5344CB8AC3E}">
        <p14:creationId xmlns:p14="http://schemas.microsoft.com/office/powerpoint/2010/main" val="274965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06E9E6-0213-7913-2F91-3CFA2C595328}"/>
              </a:ext>
            </a:extLst>
          </p:cNvPr>
          <p:cNvSpPr>
            <a:spLocks noGrp="1"/>
          </p:cNvSpPr>
          <p:nvPr>
            <p:ph type="dt" sz="half" idx="10"/>
          </p:nvPr>
        </p:nvSpPr>
        <p:spPr/>
        <p:txBody>
          <a:bodyPr/>
          <a:lstStyle/>
          <a:p>
            <a:fld id="{692C9E36-7ED7-3942-B8F7-7E7B28814C26}" type="datetime1">
              <a:rPr lang="hu-HU" smtClean="0"/>
              <a:t>2026. 01. 30.</a:t>
            </a:fld>
            <a:endParaRPr lang="hu-HU"/>
          </a:p>
        </p:txBody>
      </p:sp>
      <p:sp>
        <p:nvSpPr>
          <p:cNvPr id="3" name="Footer Placeholder 2">
            <a:extLst>
              <a:ext uri="{FF2B5EF4-FFF2-40B4-BE49-F238E27FC236}">
                <a16:creationId xmlns:a16="http://schemas.microsoft.com/office/drawing/2014/main" id="{75D0F223-9B40-01D2-F14E-6672CA87F308}"/>
              </a:ext>
            </a:extLst>
          </p:cNvPr>
          <p:cNvSpPr>
            <a:spLocks noGrp="1"/>
          </p:cNvSpPr>
          <p:nvPr>
            <p:ph type="ftr" sz="quarter" idx="11"/>
          </p:nvPr>
        </p:nvSpPr>
        <p:spPr/>
        <p:txBody>
          <a:bodyPr/>
          <a:lstStyle/>
          <a:p>
            <a:endParaRPr lang="hu-HU"/>
          </a:p>
        </p:txBody>
      </p:sp>
      <p:sp>
        <p:nvSpPr>
          <p:cNvPr id="4" name="Slide Number Placeholder 3">
            <a:extLst>
              <a:ext uri="{FF2B5EF4-FFF2-40B4-BE49-F238E27FC236}">
                <a16:creationId xmlns:a16="http://schemas.microsoft.com/office/drawing/2014/main" id="{0446D196-3537-A19E-93C9-70D1D2C74E96}"/>
              </a:ext>
            </a:extLst>
          </p:cNvPr>
          <p:cNvSpPr>
            <a:spLocks noGrp="1"/>
          </p:cNvSpPr>
          <p:nvPr>
            <p:ph type="sldNum" sz="quarter" idx="12"/>
          </p:nvPr>
        </p:nvSpPr>
        <p:spPr/>
        <p:txBody>
          <a:bodyPr/>
          <a:lstStyle/>
          <a:p>
            <a:fld id="{4F05E65F-F42C-AA40-B003-6537762DB7EA}" type="slidenum">
              <a:rPr lang="hu-HU" smtClean="0"/>
              <a:t>‹#›</a:t>
            </a:fld>
            <a:endParaRPr lang="hu-HU"/>
          </a:p>
        </p:txBody>
      </p:sp>
    </p:spTree>
    <p:extLst>
      <p:ext uri="{BB962C8B-B14F-4D97-AF65-F5344CB8AC3E}">
        <p14:creationId xmlns:p14="http://schemas.microsoft.com/office/powerpoint/2010/main" val="1587443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65FCA-F9E3-3FBC-106C-9F7A36FFE4D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hu-HU"/>
          </a:p>
        </p:txBody>
      </p:sp>
      <p:sp>
        <p:nvSpPr>
          <p:cNvPr id="3" name="Content Placeholder 2">
            <a:extLst>
              <a:ext uri="{FF2B5EF4-FFF2-40B4-BE49-F238E27FC236}">
                <a16:creationId xmlns:a16="http://schemas.microsoft.com/office/drawing/2014/main" id="{E64C50B2-546C-CE5E-60A2-8E1E3BD17D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Text Placeholder 3">
            <a:extLst>
              <a:ext uri="{FF2B5EF4-FFF2-40B4-BE49-F238E27FC236}">
                <a16:creationId xmlns:a16="http://schemas.microsoft.com/office/drawing/2014/main" id="{5D2B962B-20E7-455F-A734-BF3C898D48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F6BB986-0117-D497-2649-0C8908DF61BB}"/>
              </a:ext>
            </a:extLst>
          </p:cNvPr>
          <p:cNvSpPr>
            <a:spLocks noGrp="1"/>
          </p:cNvSpPr>
          <p:nvPr>
            <p:ph type="dt" sz="half" idx="10"/>
          </p:nvPr>
        </p:nvSpPr>
        <p:spPr/>
        <p:txBody>
          <a:bodyPr/>
          <a:lstStyle/>
          <a:p>
            <a:fld id="{1E1D2153-68D0-084F-BBA3-3C5B4B0B3E20}" type="datetime1">
              <a:rPr lang="hu-HU" smtClean="0"/>
              <a:t>2026. 01. 30.</a:t>
            </a:fld>
            <a:endParaRPr lang="hu-HU"/>
          </a:p>
        </p:txBody>
      </p:sp>
      <p:sp>
        <p:nvSpPr>
          <p:cNvPr id="6" name="Footer Placeholder 5">
            <a:extLst>
              <a:ext uri="{FF2B5EF4-FFF2-40B4-BE49-F238E27FC236}">
                <a16:creationId xmlns:a16="http://schemas.microsoft.com/office/drawing/2014/main" id="{0C176796-672C-DB19-7F93-B8D3E1207C01}"/>
              </a:ext>
            </a:extLst>
          </p:cNvPr>
          <p:cNvSpPr>
            <a:spLocks noGrp="1"/>
          </p:cNvSpPr>
          <p:nvPr>
            <p:ph type="ftr" sz="quarter" idx="11"/>
          </p:nvPr>
        </p:nvSpPr>
        <p:spPr/>
        <p:txBody>
          <a:bodyPr/>
          <a:lstStyle/>
          <a:p>
            <a:endParaRPr lang="hu-HU"/>
          </a:p>
        </p:txBody>
      </p:sp>
      <p:sp>
        <p:nvSpPr>
          <p:cNvPr id="7" name="Slide Number Placeholder 6">
            <a:extLst>
              <a:ext uri="{FF2B5EF4-FFF2-40B4-BE49-F238E27FC236}">
                <a16:creationId xmlns:a16="http://schemas.microsoft.com/office/drawing/2014/main" id="{EDF85758-61AC-3423-2F8E-EE5A80D327F5}"/>
              </a:ext>
            </a:extLst>
          </p:cNvPr>
          <p:cNvSpPr>
            <a:spLocks noGrp="1"/>
          </p:cNvSpPr>
          <p:nvPr>
            <p:ph type="sldNum" sz="quarter" idx="12"/>
          </p:nvPr>
        </p:nvSpPr>
        <p:spPr/>
        <p:txBody>
          <a:bodyPr/>
          <a:lstStyle/>
          <a:p>
            <a:fld id="{4F05E65F-F42C-AA40-B003-6537762DB7EA}" type="slidenum">
              <a:rPr lang="hu-HU" smtClean="0"/>
              <a:t>‹#›</a:t>
            </a:fld>
            <a:endParaRPr lang="hu-HU"/>
          </a:p>
        </p:txBody>
      </p:sp>
    </p:spTree>
    <p:extLst>
      <p:ext uri="{BB962C8B-B14F-4D97-AF65-F5344CB8AC3E}">
        <p14:creationId xmlns:p14="http://schemas.microsoft.com/office/powerpoint/2010/main" val="2403104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5F26C-AF78-3DB2-194C-38B923B613E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hu-HU"/>
          </a:p>
        </p:txBody>
      </p:sp>
      <p:sp>
        <p:nvSpPr>
          <p:cNvPr id="3" name="Picture Placeholder 2">
            <a:extLst>
              <a:ext uri="{FF2B5EF4-FFF2-40B4-BE49-F238E27FC236}">
                <a16:creationId xmlns:a16="http://schemas.microsoft.com/office/drawing/2014/main" id="{3E6E6EE0-F7EA-662F-43B0-797E5BFAE5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u-HU"/>
          </a:p>
        </p:txBody>
      </p:sp>
      <p:sp>
        <p:nvSpPr>
          <p:cNvPr id="4" name="Text Placeholder 3">
            <a:extLst>
              <a:ext uri="{FF2B5EF4-FFF2-40B4-BE49-F238E27FC236}">
                <a16:creationId xmlns:a16="http://schemas.microsoft.com/office/drawing/2014/main" id="{E08FF586-EE4B-3CF4-D0AF-FFE5ACED29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1F21BE9-395B-8A61-F7F8-4A60C77AC92F}"/>
              </a:ext>
            </a:extLst>
          </p:cNvPr>
          <p:cNvSpPr>
            <a:spLocks noGrp="1"/>
          </p:cNvSpPr>
          <p:nvPr>
            <p:ph type="dt" sz="half" idx="10"/>
          </p:nvPr>
        </p:nvSpPr>
        <p:spPr/>
        <p:txBody>
          <a:bodyPr/>
          <a:lstStyle/>
          <a:p>
            <a:fld id="{294687DD-EB6B-4C40-AFB9-04FB1D24B398}" type="datetime1">
              <a:rPr lang="hu-HU" smtClean="0"/>
              <a:t>2026. 01. 30.</a:t>
            </a:fld>
            <a:endParaRPr lang="hu-HU"/>
          </a:p>
        </p:txBody>
      </p:sp>
      <p:sp>
        <p:nvSpPr>
          <p:cNvPr id="6" name="Footer Placeholder 5">
            <a:extLst>
              <a:ext uri="{FF2B5EF4-FFF2-40B4-BE49-F238E27FC236}">
                <a16:creationId xmlns:a16="http://schemas.microsoft.com/office/drawing/2014/main" id="{78D8EA7D-CE35-BD3E-42EC-9B6E450CD4AB}"/>
              </a:ext>
            </a:extLst>
          </p:cNvPr>
          <p:cNvSpPr>
            <a:spLocks noGrp="1"/>
          </p:cNvSpPr>
          <p:nvPr>
            <p:ph type="ftr" sz="quarter" idx="11"/>
          </p:nvPr>
        </p:nvSpPr>
        <p:spPr/>
        <p:txBody>
          <a:bodyPr/>
          <a:lstStyle/>
          <a:p>
            <a:endParaRPr lang="hu-HU"/>
          </a:p>
        </p:txBody>
      </p:sp>
      <p:sp>
        <p:nvSpPr>
          <p:cNvPr id="7" name="Slide Number Placeholder 6">
            <a:extLst>
              <a:ext uri="{FF2B5EF4-FFF2-40B4-BE49-F238E27FC236}">
                <a16:creationId xmlns:a16="http://schemas.microsoft.com/office/drawing/2014/main" id="{A04FF8AE-73AE-4020-5D7E-AEDEE0B42A8A}"/>
              </a:ext>
            </a:extLst>
          </p:cNvPr>
          <p:cNvSpPr>
            <a:spLocks noGrp="1"/>
          </p:cNvSpPr>
          <p:nvPr>
            <p:ph type="sldNum" sz="quarter" idx="12"/>
          </p:nvPr>
        </p:nvSpPr>
        <p:spPr/>
        <p:txBody>
          <a:bodyPr/>
          <a:lstStyle/>
          <a:p>
            <a:fld id="{4F05E65F-F42C-AA40-B003-6537762DB7EA}" type="slidenum">
              <a:rPr lang="hu-HU" smtClean="0"/>
              <a:t>‹#›</a:t>
            </a:fld>
            <a:endParaRPr lang="hu-HU"/>
          </a:p>
        </p:txBody>
      </p:sp>
    </p:spTree>
    <p:extLst>
      <p:ext uri="{BB962C8B-B14F-4D97-AF65-F5344CB8AC3E}">
        <p14:creationId xmlns:p14="http://schemas.microsoft.com/office/powerpoint/2010/main" val="24144950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45DAA71-1BDE-F6A6-E118-DF00519F8C7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hu-HU"/>
          </a:p>
        </p:txBody>
      </p:sp>
      <p:sp>
        <p:nvSpPr>
          <p:cNvPr id="3" name="Text Placeholder 2">
            <a:extLst>
              <a:ext uri="{FF2B5EF4-FFF2-40B4-BE49-F238E27FC236}">
                <a16:creationId xmlns:a16="http://schemas.microsoft.com/office/drawing/2014/main" id="{6B53BAAD-4750-D84D-EF41-0C7AD6B1F9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hu-HU"/>
          </a:p>
        </p:txBody>
      </p:sp>
      <p:sp>
        <p:nvSpPr>
          <p:cNvPr id="4" name="Date Placeholder 3">
            <a:extLst>
              <a:ext uri="{FF2B5EF4-FFF2-40B4-BE49-F238E27FC236}">
                <a16:creationId xmlns:a16="http://schemas.microsoft.com/office/drawing/2014/main" id="{6B93320F-7B3F-2F8F-FFA3-261CAAB944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6D51642-7376-F24D-85C9-2F7CEAAE9E8A}" type="datetime1">
              <a:rPr lang="hu-HU" smtClean="0"/>
              <a:t>2026. 01. 30.</a:t>
            </a:fld>
            <a:endParaRPr lang="hu-HU"/>
          </a:p>
        </p:txBody>
      </p:sp>
      <p:sp>
        <p:nvSpPr>
          <p:cNvPr id="5" name="Footer Placeholder 4">
            <a:extLst>
              <a:ext uri="{FF2B5EF4-FFF2-40B4-BE49-F238E27FC236}">
                <a16:creationId xmlns:a16="http://schemas.microsoft.com/office/drawing/2014/main" id="{63C6C908-09D1-0053-C3E0-4770283AD39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hu-HU"/>
          </a:p>
        </p:txBody>
      </p:sp>
      <p:sp>
        <p:nvSpPr>
          <p:cNvPr id="6" name="Slide Number Placeholder 5">
            <a:extLst>
              <a:ext uri="{FF2B5EF4-FFF2-40B4-BE49-F238E27FC236}">
                <a16:creationId xmlns:a16="http://schemas.microsoft.com/office/drawing/2014/main" id="{F9731520-6BFB-ACEE-0488-E26DDCD9C0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F05E65F-F42C-AA40-B003-6537762DB7EA}" type="slidenum">
              <a:rPr lang="hu-HU" smtClean="0"/>
              <a:t>‹#›</a:t>
            </a:fld>
            <a:endParaRPr lang="hu-HU"/>
          </a:p>
        </p:txBody>
      </p:sp>
    </p:spTree>
    <p:extLst>
      <p:ext uri="{BB962C8B-B14F-4D97-AF65-F5344CB8AC3E}">
        <p14:creationId xmlns:p14="http://schemas.microsoft.com/office/powerpoint/2010/main" val="23911794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H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7A0C3-C3E1-CB9B-89C3-EB57C1F92925}"/>
              </a:ext>
            </a:extLst>
          </p:cNvPr>
          <p:cNvSpPr>
            <a:spLocks noGrp="1"/>
          </p:cNvSpPr>
          <p:nvPr>
            <p:ph type="ctrTitle"/>
          </p:nvPr>
        </p:nvSpPr>
        <p:spPr>
          <a:xfrm>
            <a:off x="1524000" y="2235200"/>
            <a:ext cx="9144000" cy="2387600"/>
          </a:xfrm>
        </p:spPr>
        <p:txBody>
          <a:bodyPr>
            <a:normAutofit fontScale="90000"/>
          </a:bodyPr>
          <a:lstStyle/>
          <a:p>
            <a:r>
              <a:rPr lang="en-GB" b="0" dirty="0">
                <a:effectLst/>
                <a:latin typeface="Times New Roman" panose="02020603050405020304" pitchFamily="18" charset="0"/>
                <a:cs typeface="Times New Roman" panose="02020603050405020304" pitchFamily="18" charset="0"/>
              </a:rPr>
              <a:t>Comparative analysis of </a:t>
            </a:r>
            <a:r>
              <a:rPr lang="en-GB" dirty="0">
                <a:latin typeface="Times New Roman" panose="02020603050405020304" pitchFamily="18" charset="0"/>
                <a:cs typeface="Times New Roman" panose="02020603050405020304" pitchFamily="18" charset="0"/>
              </a:rPr>
              <a:t>g</a:t>
            </a:r>
            <a:r>
              <a:rPr lang="en-GB" b="0" dirty="0">
                <a:effectLst/>
                <a:latin typeface="Times New Roman" panose="02020603050405020304" pitchFamily="18" charset="0"/>
                <a:cs typeface="Times New Roman" panose="02020603050405020304" pitchFamily="18" charset="0"/>
              </a:rPr>
              <a:t>ene </a:t>
            </a:r>
            <a:r>
              <a:rPr lang="en-GB" dirty="0">
                <a:latin typeface="Times New Roman" panose="02020603050405020304" pitchFamily="18" charset="0"/>
                <a:cs typeface="Times New Roman" panose="02020603050405020304" pitchFamily="18" charset="0"/>
              </a:rPr>
              <a:t>c</a:t>
            </a:r>
            <a:r>
              <a:rPr lang="en-GB" b="0" dirty="0">
                <a:effectLst/>
                <a:latin typeface="Times New Roman" panose="02020603050405020304" pitchFamily="18" charset="0"/>
                <a:cs typeface="Times New Roman" panose="02020603050405020304" pitchFamily="18" charset="0"/>
              </a:rPr>
              <a:t>o-expression </a:t>
            </a:r>
            <a:r>
              <a:rPr lang="en-GB" dirty="0">
                <a:latin typeface="Times New Roman" panose="02020603050405020304" pitchFamily="18" charset="0"/>
                <a:cs typeface="Times New Roman" panose="02020603050405020304" pitchFamily="18" charset="0"/>
              </a:rPr>
              <a:t>n</a:t>
            </a:r>
            <a:r>
              <a:rPr lang="en-GB" b="0" dirty="0">
                <a:effectLst/>
                <a:latin typeface="Times New Roman" panose="02020603050405020304" pitchFamily="18" charset="0"/>
                <a:cs typeface="Times New Roman" panose="02020603050405020304" pitchFamily="18" charset="0"/>
              </a:rPr>
              <a:t>etworks in </a:t>
            </a:r>
            <a:r>
              <a:rPr lang="en-GB" dirty="0">
                <a:latin typeface="Times New Roman" panose="02020603050405020304" pitchFamily="18" charset="0"/>
                <a:cs typeface="Times New Roman" panose="02020603050405020304" pitchFamily="18" charset="0"/>
              </a:rPr>
              <a:t>b</a:t>
            </a:r>
            <a:r>
              <a:rPr lang="en-GB" b="0" dirty="0">
                <a:effectLst/>
                <a:latin typeface="Times New Roman" panose="02020603050405020304" pitchFamily="18" charset="0"/>
                <a:cs typeface="Times New Roman" panose="02020603050405020304" pitchFamily="18" charset="0"/>
              </a:rPr>
              <a:t>reast </a:t>
            </a:r>
            <a:r>
              <a:rPr lang="en-GB" dirty="0">
                <a:latin typeface="Times New Roman" panose="02020603050405020304" pitchFamily="18" charset="0"/>
                <a:cs typeface="Times New Roman" panose="02020603050405020304" pitchFamily="18" charset="0"/>
              </a:rPr>
              <a:t>c</a:t>
            </a:r>
            <a:r>
              <a:rPr lang="en-GB" b="0" dirty="0">
                <a:effectLst/>
                <a:latin typeface="Times New Roman" panose="02020603050405020304" pitchFamily="18" charset="0"/>
                <a:cs typeface="Times New Roman" panose="02020603050405020304" pitchFamily="18" charset="0"/>
              </a:rPr>
              <a:t>ancer </a:t>
            </a:r>
            <a:r>
              <a:rPr lang="en-GB" dirty="0">
                <a:latin typeface="Times New Roman" panose="02020603050405020304" pitchFamily="18" charset="0"/>
                <a:cs typeface="Times New Roman" panose="02020603050405020304" pitchFamily="18" charset="0"/>
              </a:rPr>
              <a:t>e</a:t>
            </a:r>
            <a:r>
              <a:rPr lang="en-GB" b="0" dirty="0">
                <a:effectLst/>
                <a:latin typeface="Times New Roman" panose="02020603050405020304" pitchFamily="18" charset="0"/>
                <a:cs typeface="Times New Roman" panose="02020603050405020304" pitchFamily="18" charset="0"/>
              </a:rPr>
              <a:t>pithelium</a:t>
            </a:r>
            <a:endParaRPr lang="hu-HU"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FE92B97-189F-E37D-7C9C-4E6FC5432DCE}"/>
              </a:ext>
            </a:extLst>
          </p:cNvPr>
          <p:cNvSpPr>
            <a:spLocks noGrp="1"/>
          </p:cNvSpPr>
          <p:nvPr>
            <p:ph type="sldNum" sz="quarter" idx="12"/>
          </p:nvPr>
        </p:nvSpPr>
        <p:spPr/>
        <p:txBody>
          <a:bodyPr/>
          <a:lstStyle/>
          <a:p>
            <a:fld id="{4F05E65F-F42C-AA40-B003-6537762DB7EA}" type="slidenum">
              <a:rPr lang="hu-HU" smtClean="0"/>
              <a:t>1</a:t>
            </a:fld>
            <a:endParaRPr lang="hu-HU"/>
          </a:p>
        </p:txBody>
      </p:sp>
      <p:sp>
        <p:nvSpPr>
          <p:cNvPr id="6" name="TextBox 5">
            <a:extLst>
              <a:ext uri="{FF2B5EF4-FFF2-40B4-BE49-F238E27FC236}">
                <a16:creationId xmlns:a16="http://schemas.microsoft.com/office/drawing/2014/main" id="{26113CFA-1A3C-390B-66BF-B7D3CBEC44D2}"/>
              </a:ext>
            </a:extLst>
          </p:cNvPr>
          <p:cNvSpPr txBox="1"/>
          <p:nvPr/>
        </p:nvSpPr>
        <p:spPr>
          <a:xfrm>
            <a:off x="3049044" y="4622800"/>
            <a:ext cx="6093912" cy="646331"/>
          </a:xfrm>
          <a:prstGeom prst="rect">
            <a:avLst/>
          </a:prstGeom>
          <a:noFill/>
        </p:spPr>
        <p:txBody>
          <a:bodyPr wrap="square">
            <a:spAutoFit/>
          </a:bodyPr>
          <a:lstStyle/>
          <a:p>
            <a:pPr algn="ctr"/>
            <a:r>
              <a:rPr lang="en-GB" b="0" i="0" dirty="0">
                <a:effectLst/>
                <a:latin typeface="Times New Roman" panose="02020603050405020304" pitchFamily="18" charset="0"/>
                <a:cs typeface="Times New Roman" panose="02020603050405020304" pitchFamily="18" charset="0"/>
              </a:rPr>
              <a:t>Alexandra Rolya</a:t>
            </a:r>
          </a:p>
          <a:p>
            <a:pPr algn="ctr"/>
            <a:r>
              <a:rPr lang="en-GB" dirty="0">
                <a:latin typeface="Times New Roman" panose="02020603050405020304" pitchFamily="18" charset="0"/>
                <a:cs typeface="Times New Roman" panose="02020603050405020304" pitchFamily="18" charset="0"/>
              </a:rPr>
              <a:t>2026.01.30</a:t>
            </a:r>
            <a:endParaRPr lang="en-GB" b="0" i="0" dirty="0">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002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D50409-106C-F3DB-3DCB-A551ED470D8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2147AB2-87B4-81C3-751C-5D186A14F175}"/>
              </a:ext>
            </a:extLst>
          </p:cNvPr>
          <p:cNvSpPr txBox="1"/>
          <p:nvPr/>
        </p:nvSpPr>
        <p:spPr>
          <a:xfrm>
            <a:off x="152400" y="218217"/>
            <a:ext cx="6096000" cy="369332"/>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2. Clustering and cell state characterization</a:t>
            </a:r>
          </a:p>
        </p:txBody>
      </p:sp>
      <p:sp>
        <p:nvSpPr>
          <p:cNvPr id="3" name="TextBox 2">
            <a:extLst>
              <a:ext uri="{FF2B5EF4-FFF2-40B4-BE49-F238E27FC236}">
                <a16:creationId xmlns:a16="http://schemas.microsoft.com/office/drawing/2014/main" id="{C1C8E640-15F1-E96B-65D0-B59365ACDE1B}"/>
              </a:ext>
            </a:extLst>
          </p:cNvPr>
          <p:cNvSpPr txBox="1"/>
          <p:nvPr/>
        </p:nvSpPr>
        <p:spPr>
          <a:xfrm>
            <a:off x="152400" y="587549"/>
            <a:ext cx="7242313" cy="3693319"/>
          </a:xfrm>
          <a:prstGeom prst="rect">
            <a:avLst/>
          </a:prstGeom>
          <a:noFill/>
        </p:spPr>
        <p:txBody>
          <a:bodyPr wrap="square">
            <a:spAutoFit/>
          </a:bodyPr>
          <a:lstStyle/>
          <a:p>
            <a:pPr algn="l"/>
            <a:r>
              <a:rPr lang="en-GB" b="1" dirty="0">
                <a:latin typeface="Times New Roman" panose="02020603050405020304" pitchFamily="18" charset="0"/>
                <a:cs typeface="Times New Roman" panose="02020603050405020304" pitchFamily="18" charset="0"/>
              </a:rPr>
              <a:t>2</a:t>
            </a:r>
            <a:r>
              <a:rPr lang="en-GB" b="1" i="0" dirty="0">
                <a:effectLst/>
                <a:latin typeface="Times New Roman" panose="02020603050405020304" pitchFamily="18" charset="0"/>
                <a:cs typeface="Times New Roman" panose="02020603050405020304" pitchFamily="18" charset="0"/>
              </a:rPr>
              <a:t>.2 Marker gene </a:t>
            </a:r>
            <a:r>
              <a:rPr lang="en-GB" b="1" dirty="0">
                <a:latin typeface="Times New Roman" panose="02020603050405020304" pitchFamily="18" charset="0"/>
                <a:cs typeface="Times New Roman" panose="02020603050405020304" pitchFamily="18" charset="0"/>
              </a:rPr>
              <a:t>d</a:t>
            </a:r>
            <a:r>
              <a:rPr lang="en-GB" b="1" i="0" dirty="0">
                <a:effectLst/>
                <a:latin typeface="Times New Roman" panose="02020603050405020304" pitchFamily="18" charset="0"/>
                <a:cs typeface="Times New Roman" panose="02020603050405020304" pitchFamily="18" charset="0"/>
              </a:rPr>
              <a:t>iscovery</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Wilcoxon rank-sum test via </a:t>
            </a:r>
            <a:r>
              <a:rPr lang="en-GB" b="0" i="0" dirty="0" err="1">
                <a:effectLst/>
                <a:latin typeface="Times New Roman" panose="02020603050405020304" pitchFamily="18" charset="0"/>
                <a:cs typeface="Times New Roman" panose="02020603050405020304" pitchFamily="18" charset="0"/>
              </a:rPr>
              <a:t>sc.tl.rank_genes_groups</a:t>
            </a:r>
            <a:r>
              <a:rPr lang="en-GB" b="0" i="0" dirty="0">
                <a:effectLst/>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Tests each cluster vs. all other cells.</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Computes log2-fold-change and p-value per gene.</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Output: Top 20 marker genes per cluster.</a:t>
            </a:r>
          </a:p>
          <a:p>
            <a:pPr algn="l"/>
            <a:r>
              <a:rPr lang="en-GB" b="1" i="0" dirty="0">
                <a:effectLst/>
                <a:latin typeface="Times New Roman" panose="02020603050405020304" pitchFamily="18" charset="0"/>
                <a:cs typeface="Times New Roman" panose="02020603050405020304" pitchFamily="18" charset="0"/>
              </a:rPr>
              <a:t>Gene annotation </a:t>
            </a:r>
            <a:r>
              <a:rPr lang="en-GB" b="1" dirty="0">
                <a:latin typeface="Times New Roman" panose="02020603050405020304" pitchFamily="18" charset="0"/>
                <a:cs typeface="Times New Roman" panose="02020603050405020304" pitchFamily="18" charset="0"/>
              </a:rPr>
              <a:t>f</a:t>
            </a:r>
            <a:r>
              <a:rPr lang="en-GB" b="1" i="0" dirty="0">
                <a:effectLst/>
                <a:latin typeface="Times New Roman" panose="02020603050405020304" pitchFamily="18" charset="0"/>
                <a:cs typeface="Times New Roman" panose="02020603050405020304" pitchFamily="18" charset="0"/>
              </a:rPr>
              <a:t>ix:</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Initial marker lists referenced </a:t>
            </a:r>
            <a:r>
              <a:rPr lang="en-GB" b="0" i="0" dirty="0" err="1">
                <a:effectLst/>
                <a:latin typeface="Times New Roman" panose="02020603050405020304" pitchFamily="18" charset="0"/>
                <a:cs typeface="Times New Roman" panose="02020603050405020304" pitchFamily="18" charset="0"/>
              </a:rPr>
              <a:t>Ensembl</a:t>
            </a:r>
            <a:r>
              <a:rPr lang="en-GB" b="0" i="0" dirty="0">
                <a:effectLst/>
                <a:latin typeface="Times New Roman" panose="02020603050405020304" pitchFamily="18" charset="0"/>
                <a:cs typeface="Times New Roman" panose="02020603050405020304" pitchFamily="18" charset="0"/>
              </a:rPr>
              <a:t> IDs only.</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Loaded external feature table (GSE161529_features.tsv): </a:t>
            </a:r>
          </a:p>
          <a:p>
            <a:pPr marL="742950" lvl="1" indent="-285750">
              <a:buFont typeface="Arial" panose="020B0604020202020204" pitchFamily="34" charset="0"/>
              <a:buChar char="•"/>
            </a:pPr>
            <a:r>
              <a:rPr lang="en-GB" b="0" i="0" dirty="0" err="1">
                <a:effectLst/>
                <a:latin typeface="Times New Roman" panose="02020603050405020304" pitchFamily="18" charset="0"/>
                <a:cs typeface="Times New Roman" panose="02020603050405020304" pitchFamily="18" charset="0"/>
              </a:rPr>
              <a:t>gene_id</a:t>
            </a:r>
            <a:r>
              <a:rPr lang="en-GB" b="0" i="0" dirty="0">
                <a:effectLst/>
                <a:latin typeface="Times New Roman" panose="02020603050405020304" pitchFamily="18" charset="0"/>
                <a:cs typeface="Times New Roman" panose="02020603050405020304" pitchFamily="18" charset="0"/>
              </a:rPr>
              <a:t> → </a:t>
            </a:r>
            <a:r>
              <a:rPr lang="en-GB" b="0" i="0" dirty="0" err="1">
                <a:effectLst/>
                <a:latin typeface="Times New Roman" panose="02020603050405020304" pitchFamily="18" charset="0"/>
                <a:cs typeface="Times New Roman" panose="02020603050405020304" pitchFamily="18" charset="0"/>
              </a:rPr>
              <a:t>gene_name</a:t>
            </a:r>
            <a:r>
              <a:rPr lang="en-GB" b="0" i="0" dirty="0">
                <a:effectLst/>
                <a:latin typeface="Times New Roman" panose="02020603050405020304" pitchFamily="18" charset="0"/>
                <a:cs typeface="Times New Roman" panose="02020603050405020304" pitchFamily="18" charset="0"/>
              </a:rPr>
              <a:t> mapping.</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Rebuilt </a:t>
            </a:r>
            <a:r>
              <a:rPr lang="en-GB" b="0" i="0" dirty="0" err="1">
                <a:effectLst/>
                <a:latin typeface="Times New Roman" panose="02020603050405020304" pitchFamily="18" charset="0"/>
                <a:cs typeface="Times New Roman" panose="02020603050405020304" pitchFamily="18" charset="0"/>
              </a:rPr>
              <a:t>adata.var</a:t>
            </a:r>
            <a:r>
              <a:rPr lang="en-GB" b="0" i="0" dirty="0">
                <a:effectLst/>
                <a:latin typeface="Times New Roman" panose="02020603050405020304" pitchFamily="18" charset="0"/>
                <a:cs typeface="Times New Roman" panose="02020603050405020304" pitchFamily="18" charset="0"/>
              </a:rPr>
              <a:t>['</a:t>
            </a:r>
            <a:r>
              <a:rPr lang="en-GB" b="0" i="0" dirty="0" err="1">
                <a:effectLst/>
                <a:latin typeface="Times New Roman" panose="02020603050405020304" pitchFamily="18" charset="0"/>
                <a:cs typeface="Times New Roman" panose="02020603050405020304" pitchFamily="18" charset="0"/>
              </a:rPr>
              <a:t>gene_name</a:t>
            </a:r>
            <a:r>
              <a:rPr lang="en-GB" b="0" i="0" dirty="0">
                <a:effectLst/>
                <a:latin typeface="Times New Roman" panose="02020603050405020304" pitchFamily="18" charset="0"/>
                <a:cs typeface="Times New Roman" panose="02020603050405020304" pitchFamily="18" charset="0"/>
              </a:rPr>
              <a:t>'] with correct human-readable symbols.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Remapped marker lists for biological interpretation.</a:t>
            </a:r>
          </a:p>
          <a:p>
            <a:pPr algn="l"/>
            <a:r>
              <a:rPr lang="en-GB" b="0" i="0" dirty="0">
                <a:effectLst/>
                <a:latin typeface="Times New Roman" panose="02020603050405020304" pitchFamily="18" charset="0"/>
                <a:cs typeface="Times New Roman" panose="02020603050405020304" pitchFamily="18" charset="0"/>
              </a:rPr>
              <a:t>Saved: Cluster marker dictionaries as .</a:t>
            </a:r>
            <a:r>
              <a:rPr lang="en-GB" b="0" i="0" dirty="0" err="1">
                <a:effectLst/>
                <a:latin typeface="Times New Roman" panose="02020603050405020304" pitchFamily="18" charset="0"/>
                <a:cs typeface="Times New Roman" panose="02020603050405020304" pitchFamily="18" charset="0"/>
              </a:rPr>
              <a:t>pkl</a:t>
            </a:r>
            <a:r>
              <a:rPr lang="en-GB" b="0" i="0" dirty="0">
                <a:effectLst/>
                <a:latin typeface="Times New Roman" panose="02020603050405020304" pitchFamily="18" charset="0"/>
                <a:cs typeface="Times New Roman" panose="02020603050405020304" pitchFamily="18" charset="0"/>
              </a:rPr>
              <a:t> files per sample.</a:t>
            </a:r>
          </a:p>
          <a:p>
            <a:pPr algn="l"/>
            <a:endParaRPr lang="en-GB" b="0" i="0" dirty="0">
              <a:effectLst/>
              <a:latin typeface="Times New Roman" panose="02020603050405020304" pitchFamily="18" charset="0"/>
              <a:cs typeface="Times New Roman" panose="02020603050405020304" pitchFamily="18" charset="0"/>
            </a:endParaRPr>
          </a:p>
        </p:txBody>
      </p:sp>
      <p:pic>
        <p:nvPicPr>
          <p:cNvPr id="2" name="Picture 1" descr="A graph of a number of objects&#10;&#10;AI-generated content may be incorrect.">
            <a:extLst>
              <a:ext uri="{FF2B5EF4-FFF2-40B4-BE49-F238E27FC236}">
                <a16:creationId xmlns:a16="http://schemas.microsoft.com/office/drawing/2014/main" id="{4AECE87D-1194-A3E2-2C99-AE9D010C2F85}"/>
              </a:ext>
            </a:extLst>
          </p:cNvPr>
          <p:cNvPicPr>
            <a:picLocks noChangeAspect="1"/>
          </p:cNvPicPr>
          <p:nvPr/>
        </p:nvPicPr>
        <p:blipFill>
          <a:blip r:embed="rId3"/>
          <a:stretch>
            <a:fillRect/>
          </a:stretch>
        </p:blipFill>
        <p:spPr>
          <a:xfrm>
            <a:off x="7131874" y="9809"/>
            <a:ext cx="4744417" cy="3876391"/>
          </a:xfrm>
          <a:prstGeom prst="rect">
            <a:avLst/>
          </a:prstGeom>
        </p:spPr>
      </p:pic>
      <p:pic>
        <p:nvPicPr>
          <p:cNvPr id="5" name="Picture 4" descr="A close-up of a plant&#10;&#10;AI-generated content may be incorrect.">
            <a:extLst>
              <a:ext uri="{FF2B5EF4-FFF2-40B4-BE49-F238E27FC236}">
                <a16:creationId xmlns:a16="http://schemas.microsoft.com/office/drawing/2014/main" id="{8867550D-5608-4A78-9D92-D289C7B1308F}"/>
              </a:ext>
            </a:extLst>
          </p:cNvPr>
          <p:cNvPicPr>
            <a:picLocks noChangeAspect="1"/>
          </p:cNvPicPr>
          <p:nvPr/>
        </p:nvPicPr>
        <p:blipFill>
          <a:blip r:embed="rId4"/>
          <a:stretch>
            <a:fillRect/>
          </a:stretch>
        </p:blipFill>
        <p:spPr>
          <a:xfrm>
            <a:off x="505239" y="4012518"/>
            <a:ext cx="11181522" cy="2694763"/>
          </a:xfrm>
          <a:prstGeom prst="rect">
            <a:avLst/>
          </a:prstGeom>
        </p:spPr>
      </p:pic>
      <p:sp>
        <p:nvSpPr>
          <p:cNvPr id="7" name="Slide Number Placeholder 6">
            <a:extLst>
              <a:ext uri="{FF2B5EF4-FFF2-40B4-BE49-F238E27FC236}">
                <a16:creationId xmlns:a16="http://schemas.microsoft.com/office/drawing/2014/main" id="{31738DEA-E63A-BF83-2A99-869DA05C6CAD}"/>
              </a:ext>
            </a:extLst>
          </p:cNvPr>
          <p:cNvSpPr>
            <a:spLocks noGrp="1"/>
          </p:cNvSpPr>
          <p:nvPr>
            <p:ph type="sldNum" sz="quarter" idx="12"/>
          </p:nvPr>
        </p:nvSpPr>
        <p:spPr/>
        <p:txBody>
          <a:bodyPr/>
          <a:lstStyle/>
          <a:p>
            <a:fld id="{4F05E65F-F42C-AA40-B003-6537762DB7EA}" type="slidenum">
              <a:rPr lang="hu-HU" smtClean="0"/>
              <a:t>10</a:t>
            </a:fld>
            <a:endParaRPr lang="hu-HU"/>
          </a:p>
        </p:txBody>
      </p:sp>
    </p:spTree>
    <p:extLst>
      <p:ext uri="{BB962C8B-B14F-4D97-AF65-F5344CB8AC3E}">
        <p14:creationId xmlns:p14="http://schemas.microsoft.com/office/powerpoint/2010/main" val="449552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79C1BB-C43C-49DE-5134-18B56BF97BD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650ED17B-8355-A3E9-D9C8-CBABD5A7BD58}"/>
              </a:ext>
            </a:extLst>
          </p:cNvPr>
          <p:cNvSpPr txBox="1"/>
          <p:nvPr/>
        </p:nvSpPr>
        <p:spPr>
          <a:xfrm>
            <a:off x="152400" y="153888"/>
            <a:ext cx="6096000" cy="369332"/>
          </a:xfrm>
          <a:prstGeom prst="rect">
            <a:avLst/>
          </a:prstGeom>
          <a:noFill/>
        </p:spPr>
        <p:txBody>
          <a:bodyPr wrap="square">
            <a:spAutoFit/>
          </a:bodyPr>
          <a:lstStyle/>
          <a:p>
            <a:r>
              <a:rPr lang="en-GB" b="1" dirty="0">
                <a:latin typeface="Times New Roman" panose="02020603050405020304" pitchFamily="18" charset="0"/>
                <a:cs typeface="Times New Roman" panose="02020603050405020304" pitchFamily="18" charset="0"/>
              </a:rPr>
              <a:t>3</a:t>
            </a:r>
            <a:r>
              <a:rPr lang="en-GB" b="1" i="0" dirty="0">
                <a:effectLst/>
                <a:latin typeface="Times New Roman" panose="02020603050405020304" pitchFamily="18" charset="0"/>
                <a:cs typeface="Times New Roman" panose="02020603050405020304" pitchFamily="18" charset="0"/>
              </a:rPr>
              <a:t>.  Network construction via chunked correlation</a:t>
            </a:r>
          </a:p>
        </p:txBody>
      </p:sp>
      <p:sp>
        <p:nvSpPr>
          <p:cNvPr id="3" name="TextBox 2">
            <a:extLst>
              <a:ext uri="{FF2B5EF4-FFF2-40B4-BE49-F238E27FC236}">
                <a16:creationId xmlns:a16="http://schemas.microsoft.com/office/drawing/2014/main" id="{5D4F7105-D760-8C20-4E81-641F5B5F41AE}"/>
              </a:ext>
            </a:extLst>
          </p:cNvPr>
          <p:cNvSpPr txBox="1"/>
          <p:nvPr/>
        </p:nvSpPr>
        <p:spPr>
          <a:xfrm>
            <a:off x="152400" y="523220"/>
            <a:ext cx="7826189" cy="6155531"/>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3.1 Pearson correlation </a:t>
            </a:r>
            <a:r>
              <a:rPr lang="en-GB" b="1" dirty="0">
                <a:latin typeface="Times New Roman" panose="02020603050405020304" pitchFamily="18" charset="0"/>
                <a:cs typeface="Times New Roman" panose="02020603050405020304" pitchFamily="18" charset="0"/>
              </a:rPr>
              <a:t>m</a:t>
            </a:r>
            <a:r>
              <a:rPr lang="en-GB" b="1" i="0" dirty="0">
                <a:effectLst/>
                <a:latin typeface="Times New Roman" panose="02020603050405020304" pitchFamily="18" charset="0"/>
                <a:cs typeface="Times New Roman" panose="02020603050405020304" pitchFamily="18" charset="0"/>
              </a:rPr>
              <a:t>atrix </a:t>
            </a:r>
            <a:r>
              <a:rPr lang="en-GB" b="0" i="0" dirty="0">
                <a:effectLst/>
                <a:latin typeface="Times New Roman" panose="02020603050405020304" pitchFamily="18" charset="0"/>
                <a:cs typeface="Times New Roman" panose="02020603050405020304" pitchFamily="18" charset="0"/>
              </a:rPr>
              <a:t>(3000 × 3000)</a:t>
            </a:r>
          </a:p>
          <a:p>
            <a:pPr algn="l"/>
            <a:r>
              <a:rPr lang="en-GB" b="0" i="0" dirty="0">
                <a:effectLst/>
                <a:latin typeface="Times New Roman" panose="02020603050405020304" pitchFamily="18" charset="0"/>
                <a:cs typeface="Times New Roman" panose="02020603050405020304" pitchFamily="18" charset="0"/>
              </a:rPr>
              <a:t>Challenge: Computing full correlation matrix for 3,000 HVGs across 70,000+ cells in memory.</a:t>
            </a:r>
          </a:p>
          <a:p>
            <a:pPr algn="l"/>
            <a:r>
              <a:rPr lang="en-GB" b="1" i="0" dirty="0">
                <a:effectLst/>
                <a:latin typeface="Times New Roman" panose="02020603050405020304" pitchFamily="18" charset="0"/>
                <a:cs typeface="Times New Roman" panose="02020603050405020304" pitchFamily="18" charset="0"/>
              </a:rPr>
              <a:t>Solution: </a:t>
            </a:r>
            <a:r>
              <a:rPr lang="en-GB" b="0" i="0" dirty="0">
                <a:effectLst/>
                <a:latin typeface="Times New Roman" panose="02020603050405020304" pitchFamily="18" charset="0"/>
                <a:cs typeface="Times New Roman" panose="02020603050405020304" pitchFamily="18" charset="0"/>
              </a:rPr>
              <a:t>Two-pass algorithm:</a:t>
            </a:r>
          </a:p>
          <a:p>
            <a:pPr algn="l"/>
            <a:endParaRPr lang="en-GB" b="0" i="0" dirty="0">
              <a:effectLst/>
              <a:latin typeface="Times New Roman" panose="02020603050405020304" pitchFamily="18" charset="0"/>
              <a:cs typeface="Times New Roman" panose="02020603050405020304" pitchFamily="18" charset="0"/>
            </a:endParaRPr>
          </a:p>
          <a:p>
            <a:pPr algn="l"/>
            <a:r>
              <a:rPr lang="en-GB" b="1" i="0" dirty="0">
                <a:effectLst/>
                <a:latin typeface="Times New Roman" panose="02020603050405020304" pitchFamily="18" charset="0"/>
                <a:cs typeface="Times New Roman" panose="02020603050405020304" pitchFamily="18" charset="0"/>
              </a:rPr>
              <a:t>Pass 1 (means):</a:t>
            </a:r>
          </a:p>
          <a:p>
            <a:pPr algn="l"/>
            <a:r>
              <a:rPr lang="en-GB" b="0" i="0" dirty="0">
                <a:solidFill>
                  <a:srgbClr val="C5C8C6"/>
                </a:solidFill>
                <a:effectLst/>
                <a:latin typeface="Times New Roman" panose="02020603050405020304" pitchFamily="18" charset="0"/>
                <a:cs typeface="Times New Roman" panose="02020603050405020304" pitchFamily="18" charset="0"/>
              </a:rPr>
              <a:t>Iterate through chunks (1,000–2,000 cells): </a:t>
            </a:r>
          </a:p>
          <a:p>
            <a:pPr algn="l"/>
            <a:r>
              <a:rPr lang="en-GB" b="0" i="0" dirty="0">
                <a:solidFill>
                  <a:srgbClr val="C5C8C6"/>
                </a:solidFill>
                <a:effectLst/>
                <a:latin typeface="Times New Roman" panose="02020603050405020304" pitchFamily="18" charset="0"/>
                <a:cs typeface="Times New Roman" panose="02020603050405020304" pitchFamily="18" charset="0"/>
              </a:rPr>
              <a:t>Accumulate </a:t>
            </a:r>
            <a:r>
              <a:rPr lang="el-GR" b="0" i="0" dirty="0">
                <a:solidFill>
                  <a:srgbClr val="C5C8C6"/>
                </a:solidFill>
                <a:effectLst/>
                <a:latin typeface="Times New Roman" panose="02020603050405020304" pitchFamily="18" charset="0"/>
                <a:cs typeface="Times New Roman" panose="02020603050405020304" pitchFamily="18" charset="0"/>
              </a:rPr>
              <a:t>Σ</a:t>
            </a:r>
            <a:r>
              <a:rPr lang="en-GB" b="0" i="0" dirty="0">
                <a:solidFill>
                  <a:srgbClr val="C5C8C6"/>
                </a:solidFill>
                <a:effectLst/>
                <a:latin typeface="Times New Roman" panose="02020603050405020304" pitchFamily="18" charset="0"/>
                <a:cs typeface="Times New Roman" panose="02020603050405020304" pitchFamily="18" charset="0"/>
              </a:rPr>
              <a:t>X and </a:t>
            </a:r>
            <a:r>
              <a:rPr lang="el-GR" b="0" i="0" dirty="0">
                <a:solidFill>
                  <a:srgbClr val="C5C8C6"/>
                </a:solidFill>
                <a:effectLst/>
                <a:latin typeface="Times New Roman" panose="02020603050405020304" pitchFamily="18" charset="0"/>
                <a:cs typeface="Times New Roman" panose="02020603050405020304" pitchFamily="18" charset="0"/>
              </a:rPr>
              <a:t>Σ</a:t>
            </a:r>
            <a:r>
              <a:rPr lang="en-GB" b="0" i="0" dirty="0">
                <a:solidFill>
                  <a:srgbClr val="C5C8C6"/>
                </a:solidFill>
                <a:effectLst/>
                <a:latin typeface="Times New Roman" panose="02020603050405020304" pitchFamily="18" charset="0"/>
                <a:cs typeface="Times New Roman" panose="02020603050405020304" pitchFamily="18" charset="0"/>
              </a:rPr>
              <a:t>X² per gene </a:t>
            </a:r>
          </a:p>
          <a:p>
            <a:pPr algn="l"/>
            <a:r>
              <a:rPr lang="en-GB" b="0" i="0" dirty="0">
                <a:solidFill>
                  <a:srgbClr val="C5C8C6"/>
                </a:solidFill>
                <a:effectLst/>
                <a:latin typeface="Times New Roman" panose="02020603050405020304" pitchFamily="18" charset="0"/>
                <a:cs typeface="Times New Roman" panose="02020603050405020304" pitchFamily="18" charset="0"/>
              </a:rPr>
              <a:t>Compute: </a:t>
            </a:r>
            <a:r>
              <a:rPr lang="en-GB" b="0" i="0" dirty="0" err="1">
                <a:solidFill>
                  <a:srgbClr val="C5C8C6"/>
                </a:solidFill>
                <a:effectLst/>
                <a:latin typeface="Times New Roman" panose="02020603050405020304" pitchFamily="18" charset="0"/>
                <a:cs typeface="Times New Roman" panose="02020603050405020304" pitchFamily="18" charset="0"/>
              </a:rPr>
              <a:t>gene_mean</a:t>
            </a:r>
            <a:r>
              <a:rPr lang="en-GB" b="0" i="0" dirty="0">
                <a:solidFill>
                  <a:srgbClr val="C5C8C6"/>
                </a:solidFill>
                <a:effectLst/>
                <a:latin typeface="Times New Roman" panose="02020603050405020304" pitchFamily="18" charset="0"/>
                <a:cs typeface="Times New Roman" panose="02020603050405020304" pitchFamily="18" charset="0"/>
              </a:rPr>
              <a:t> = </a:t>
            </a:r>
            <a:r>
              <a:rPr lang="el-GR" b="0" i="0" dirty="0">
                <a:solidFill>
                  <a:srgbClr val="C5C8C6"/>
                </a:solidFill>
                <a:effectLst/>
                <a:latin typeface="Times New Roman" panose="02020603050405020304" pitchFamily="18" charset="0"/>
                <a:cs typeface="Times New Roman" panose="02020603050405020304" pitchFamily="18" charset="0"/>
              </a:rPr>
              <a:t>Σ</a:t>
            </a:r>
            <a:r>
              <a:rPr lang="en-GB" b="0" i="0" dirty="0">
                <a:solidFill>
                  <a:srgbClr val="C5C8C6"/>
                </a:solidFill>
                <a:effectLst/>
                <a:latin typeface="Times New Roman" panose="02020603050405020304" pitchFamily="18" charset="0"/>
                <a:cs typeface="Times New Roman" panose="02020603050405020304" pitchFamily="18" charset="0"/>
              </a:rPr>
              <a:t>X / </a:t>
            </a:r>
            <a:r>
              <a:rPr lang="en-GB" b="0" i="0" dirty="0" err="1">
                <a:solidFill>
                  <a:srgbClr val="C5C8C6"/>
                </a:solidFill>
                <a:effectLst/>
                <a:latin typeface="Times New Roman" panose="02020603050405020304" pitchFamily="18" charset="0"/>
                <a:cs typeface="Times New Roman" panose="02020603050405020304" pitchFamily="18" charset="0"/>
              </a:rPr>
              <a:t>n_cells</a:t>
            </a:r>
            <a:r>
              <a:rPr lang="en-GB" b="0" i="0" dirty="0">
                <a:solidFill>
                  <a:srgbClr val="C5C8C6"/>
                </a:solidFill>
                <a:effectLst/>
                <a:latin typeface="Times New Roman" panose="02020603050405020304" pitchFamily="18" charset="0"/>
                <a:cs typeface="Times New Roman" panose="02020603050405020304" pitchFamily="18" charset="0"/>
              </a:rPr>
              <a:t> </a:t>
            </a:r>
            <a:r>
              <a:rPr lang="en-GB" b="0" i="0" dirty="0" err="1">
                <a:solidFill>
                  <a:srgbClr val="C5C8C6"/>
                </a:solidFill>
                <a:effectLst/>
                <a:latin typeface="Times New Roman" panose="02020603050405020304" pitchFamily="18" charset="0"/>
                <a:cs typeface="Times New Roman" panose="02020603050405020304" pitchFamily="18" charset="0"/>
              </a:rPr>
              <a:t>gene_std</a:t>
            </a:r>
            <a:r>
              <a:rPr lang="en-GB" b="0" i="0" dirty="0">
                <a:solidFill>
                  <a:srgbClr val="C5C8C6"/>
                </a:solidFill>
                <a:effectLst/>
                <a:latin typeface="Times New Roman" panose="02020603050405020304" pitchFamily="18" charset="0"/>
                <a:cs typeface="Times New Roman" panose="02020603050405020304" pitchFamily="18" charset="0"/>
              </a:rPr>
              <a:t> = sqrt(</a:t>
            </a:r>
            <a:r>
              <a:rPr lang="el-GR" b="0" i="0" dirty="0">
                <a:solidFill>
                  <a:srgbClr val="C5C8C6"/>
                </a:solidFill>
                <a:effectLst/>
                <a:latin typeface="Times New Roman" panose="02020603050405020304" pitchFamily="18" charset="0"/>
                <a:cs typeface="Times New Roman" panose="02020603050405020304" pitchFamily="18" charset="0"/>
              </a:rPr>
              <a:t>Σ</a:t>
            </a:r>
            <a:r>
              <a:rPr lang="en-GB" b="0" i="0" dirty="0">
                <a:solidFill>
                  <a:srgbClr val="C5C8C6"/>
                </a:solidFill>
                <a:effectLst/>
                <a:latin typeface="Times New Roman" panose="02020603050405020304" pitchFamily="18" charset="0"/>
                <a:cs typeface="Times New Roman" panose="02020603050405020304" pitchFamily="18" charset="0"/>
              </a:rPr>
              <a:t>X² / n - mean²) </a:t>
            </a:r>
            <a:endParaRPr lang="en-GB" b="0" i="0" dirty="0">
              <a:effectLst/>
              <a:latin typeface="Times New Roman" panose="02020603050405020304" pitchFamily="18" charset="0"/>
              <a:cs typeface="Times New Roman" panose="02020603050405020304" pitchFamily="18" charset="0"/>
            </a:endParaRPr>
          </a:p>
          <a:p>
            <a:pPr algn="l"/>
            <a:endParaRPr lang="en-GB" b="1" i="0" dirty="0">
              <a:effectLst/>
              <a:latin typeface="Times New Roman" panose="02020603050405020304" pitchFamily="18" charset="0"/>
              <a:cs typeface="Times New Roman" panose="02020603050405020304" pitchFamily="18" charset="0"/>
            </a:endParaRPr>
          </a:p>
          <a:p>
            <a:pPr algn="l"/>
            <a:r>
              <a:rPr lang="en-GB" b="1" i="0" dirty="0">
                <a:effectLst/>
                <a:latin typeface="Times New Roman" panose="02020603050405020304" pitchFamily="18" charset="0"/>
                <a:cs typeface="Times New Roman" panose="02020603050405020304" pitchFamily="18" charset="0"/>
              </a:rPr>
              <a:t>Pass 2 (covariance)</a:t>
            </a:r>
            <a:endParaRPr lang="en-GB" b="0" i="0" dirty="0">
              <a:effectLst/>
              <a:latin typeface="Times New Roman" panose="02020603050405020304" pitchFamily="18" charset="0"/>
              <a:cs typeface="Times New Roman" panose="02020603050405020304" pitchFamily="18" charset="0"/>
            </a:endParaRPr>
          </a:p>
          <a:p>
            <a:pPr algn="l">
              <a:spcBef>
                <a:spcPts val="1200"/>
              </a:spcBef>
              <a:spcAft>
                <a:spcPts val="1200"/>
              </a:spcAft>
            </a:pPr>
            <a:r>
              <a:rPr lang="en-GB" b="0" i="0" dirty="0" err="1">
                <a:solidFill>
                  <a:srgbClr val="C5C8C6"/>
                </a:solidFill>
                <a:effectLst/>
                <a:latin typeface="Times New Roman" panose="02020603050405020304" pitchFamily="18" charset="0"/>
                <a:cs typeface="Times New Roman" panose="02020603050405020304" pitchFamily="18" charset="0"/>
              </a:rPr>
              <a:t>Center</a:t>
            </a:r>
            <a:r>
              <a:rPr lang="en-GB" b="0" i="0" dirty="0">
                <a:solidFill>
                  <a:srgbClr val="C5C8C6"/>
                </a:solidFill>
                <a:effectLst/>
                <a:latin typeface="Times New Roman" panose="02020603050405020304" pitchFamily="18" charset="0"/>
                <a:cs typeface="Times New Roman" panose="02020603050405020304" pitchFamily="18" charset="0"/>
              </a:rPr>
              <a:t> each chunk: </a:t>
            </a:r>
            <a:r>
              <a:rPr lang="en-GB" b="0" i="0" dirty="0" err="1">
                <a:solidFill>
                  <a:srgbClr val="C5C8C6"/>
                </a:solidFill>
                <a:effectLst/>
                <a:latin typeface="Times New Roman" panose="02020603050405020304" pitchFamily="18" charset="0"/>
                <a:cs typeface="Times New Roman" panose="02020603050405020304" pitchFamily="18" charset="0"/>
              </a:rPr>
              <a:t>ch_centered</a:t>
            </a:r>
            <a:r>
              <a:rPr lang="en-GB" b="0" i="0" dirty="0">
                <a:solidFill>
                  <a:srgbClr val="C5C8C6"/>
                </a:solidFill>
                <a:effectLst/>
                <a:latin typeface="Times New Roman" panose="02020603050405020304" pitchFamily="18" charset="0"/>
                <a:cs typeface="Times New Roman" panose="02020603050405020304" pitchFamily="18" charset="0"/>
              </a:rPr>
              <a:t> = </a:t>
            </a:r>
            <a:r>
              <a:rPr lang="en-GB" b="0" i="0" dirty="0" err="1">
                <a:solidFill>
                  <a:srgbClr val="C5C8C6"/>
                </a:solidFill>
                <a:effectLst/>
                <a:latin typeface="Times New Roman" panose="02020603050405020304" pitchFamily="18" charset="0"/>
                <a:cs typeface="Times New Roman" panose="02020603050405020304" pitchFamily="18" charset="0"/>
              </a:rPr>
              <a:t>ch_values</a:t>
            </a:r>
            <a:r>
              <a:rPr lang="en-GB" b="0" i="0" dirty="0">
                <a:solidFill>
                  <a:srgbClr val="C5C8C6"/>
                </a:solidFill>
                <a:effectLst/>
                <a:latin typeface="Times New Roman" panose="02020603050405020304" pitchFamily="18" charset="0"/>
                <a:cs typeface="Times New Roman" panose="02020603050405020304" pitchFamily="18" charset="0"/>
              </a:rPr>
              <a:t> - </a:t>
            </a:r>
            <a:r>
              <a:rPr lang="en-GB" b="0" i="0" dirty="0" err="1">
                <a:solidFill>
                  <a:srgbClr val="C5C8C6"/>
                </a:solidFill>
                <a:effectLst/>
                <a:latin typeface="Times New Roman" panose="02020603050405020304" pitchFamily="18" charset="0"/>
                <a:cs typeface="Times New Roman" panose="02020603050405020304" pitchFamily="18" charset="0"/>
              </a:rPr>
              <a:t>gene_mean_corr</a:t>
            </a:r>
            <a:br>
              <a:rPr lang="en-GB" b="0" i="0" dirty="0">
                <a:solidFill>
                  <a:srgbClr val="C5C8C6"/>
                </a:solidFill>
                <a:effectLst/>
                <a:latin typeface="Times New Roman" panose="02020603050405020304" pitchFamily="18" charset="0"/>
                <a:cs typeface="Times New Roman" panose="02020603050405020304" pitchFamily="18" charset="0"/>
              </a:rPr>
            </a:br>
            <a:r>
              <a:rPr lang="en-GB" b="0" i="0" dirty="0">
                <a:solidFill>
                  <a:srgbClr val="C5C8C6"/>
                </a:solidFill>
                <a:effectLst/>
                <a:latin typeface="Times New Roman" panose="02020603050405020304" pitchFamily="18" charset="0"/>
                <a:cs typeface="Times New Roman" panose="02020603050405020304" pitchFamily="18" charset="0"/>
              </a:rPr>
              <a:t>Accumulate covariance: </a:t>
            </a:r>
            <a:r>
              <a:rPr lang="en-GB" b="0" i="0" dirty="0" err="1">
                <a:solidFill>
                  <a:srgbClr val="C5C8C6"/>
                </a:solidFill>
                <a:effectLst/>
                <a:latin typeface="Times New Roman" panose="02020603050405020304" pitchFamily="18" charset="0"/>
                <a:cs typeface="Times New Roman" panose="02020603050405020304" pitchFamily="18" charset="0"/>
              </a:rPr>
              <a:t>cov_matrix</a:t>
            </a:r>
            <a:r>
              <a:rPr lang="en-GB" b="0" i="0" dirty="0">
                <a:solidFill>
                  <a:srgbClr val="C5C8C6"/>
                </a:solidFill>
                <a:effectLst/>
                <a:latin typeface="Times New Roman" panose="02020603050405020304" pitchFamily="18" charset="0"/>
                <a:cs typeface="Times New Roman" panose="02020603050405020304" pitchFamily="18" charset="0"/>
              </a:rPr>
              <a:t> += </a:t>
            </a:r>
            <a:r>
              <a:rPr lang="en-GB" b="0" i="0" dirty="0" err="1">
                <a:solidFill>
                  <a:srgbClr val="C5C8C6"/>
                </a:solidFill>
                <a:effectLst/>
                <a:latin typeface="Times New Roman" panose="02020603050405020304" pitchFamily="18" charset="0"/>
                <a:cs typeface="Times New Roman" panose="02020603050405020304" pitchFamily="18" charset="0"/>
              </a:rPr>
              <a:t>ch_centered.T</a:t>
            </a:r>
            <a:r>
              <a:rPr lang="en-GB" b="0" i="0" dirty="0">
                <a:solidFill>
                  <a:srgbClr val="C5C8C6"/>
                </a:solidFill>
                <a:effectLst/>
                <a:latin typeface="Times New Roman" panose="02020603050405020304" pitchFamily="18" charset="0"/>
                <a:cs typeface="Times New Roman" panose="02020603050405020304" pitchFamily="18" charset="0"/>
              </a:rPr>
              <a:t> @ </a:t>
            </a:r>
            <a:r>
              <a:rPr lang="en-GB" b="0" i="0" dirty="0" err="1">
                <a:solidFill>
                  <a:srgbClr val="C5C8C6"/>
                </a:solidFill>
                <a:effectLst/>
                <a:latin typeface="Times New Roman" panose="02020603050405020304" pitchFamily="18" charset="0"/>
                <a:cs typeface="Times New Roman" panose="02020603050405020304" pitchFamily="18" charset="0"/>
              </a:rPr>
              <a:t>ch_centered</a:t>
            </a:r>
            <a:br>
              <a:rPr lang="en-GB" b="0" i="0" dirty="0">
                <a:solidFill>
                  <a:srgbClr val="C5C8C6"/>
                </a:solidFill>
                <a:effectLst/>
                <a:latin typeface="Times New Roman" panose="02020603050405020304" pitchFamily="18" charset="0"/>
                <a:cs typeface="Times New Roman" panose="02020603050405020304" pitchFamily="18" charset="0"/>
              </a:rPr>
            </a:br>
            <a:r>
              <a:rPr lang="en-GB" b="0" i="0" dirty="0">
                <a:solidFill>
                  <a:srgbClr val="C5C8C6"/>
                </a:solidFill>
                <a:effectLst/>
                <a:latin typeface="Times New Roman" panose="02020603050405020304" pitchFamily="18" charset="0"/>
                <a:cs typeface="Times New Roman" panose="02020603050405020304" pitchFamily="18" charset="0"/>
              </a:rPr>
              <a:t>Normalize: </a:t>
            </a:r>
            <a:r>
              <a:rPr lang="en-GB" b="0" i="0" dirty="0" err="1">
                <a:solidFill>
                  <a:srgbClr val="C5C8C6"/>
                </a:solidFill>
                <a:effectLst/>
                <a:latin typeface="Times New Roman" panose="02020603050405020304" pitchFamily="18" charset="0"/>
                <a:cs typeface="Times New Roman" panose="02020603050405020304" pitchFamily="18" charset="0"/>
              </a:rPr>
              <a:t>cov_matrix</a:t>
            </a:r>
            <a:r>
              <a:rPr lang="en-GB" b="0" i="0" dirty="0">
                <a:solidFill>
                  <a:srgbClr val="C5C8C6"/>
                </a:solidFill>
                <a:effectLst/>
                <a:latin typeface="Times New Roman" panose="02020603050405020304" pitchFamily="18" charset="0"/>
                <a:cs typeface="Times New Roman" panose="02020603050405020304" pitchFamily="18" charset="0"/>
              </a:rPr>
              <a:t> /= </a:t>
            </a:r>
            <a:r>
              <a:rPr lang="en-GB" b="0" i="0" dirty="0" err="1">
                <a:solidFill>
                  <a:srgbClr val="C5C8C6"/>
                </a:solidFill>
                <a:effectLst/>
                <a:latin typeface="Times New Roman" panose="02020603050405020304" pitchFamily="18" charset="0"/>
                <a:cs typeface="Times New Roman" panose="02020603050405020304" pitchFamily="18" charset="0"/>
              </a:rPr>
              <a:t>n_cells_corr</a:t>
            </a:r>
            <a:r>
              <a:rPr lang="en-GB" b="0" i="0" dirty="0">
                <a:solidFill>
                  <a:srgbClr val="C5C8C6"/>
                </a:solidFill>
                <a:effectLst/>
                <a:latin typeface="Times New Roman" panose="02020603050405020304" pitchFamily="18" charset="0"/>
                <a:cs typeface="Times New Roman" panose="02020603050405020304" pitchFamily="18" charset="0"/>
              </a:rPr>
              <a:t>  # converting sum to covariance</a:t>
            </a:r>
          </a:p>
          <a:p>
            <a:pPr algn="l">
              <a:spcBef>
                <a:spcPts val="1200"/>
              </a:spcBef>
              <a:spcAft>
                <a:spcPts val="1200"/>
              </a:spcAft>
            </a:pPr>
            <a:r>
              <a:rPr lang="en-GB" b="0" i="0" dirty="0" err="1">
                <a:solidFill>
                  <a:srgbClr val="C5C8C6"/>
                </a:solidFill>
                <a:effectLst/>
                <a:latin typeface="Times New Roman" panose="02020603050405020304" pitchFamily="18" charset="0"/>
                <a:cs typeface="Times New Roman" panose="02020603050405020304" pitchFamily="18" charset="0"/>
              </a:rPr>
              <a:t>corr_matrix</a:t>
            </a:r>
            <a:r>
              <a:rPr lang="en-GB" b="0" i="0" dirty="0">
                <a:solidFill>
                  <a:srgbClr val="C5C8C6"/>
                </a:solidFill>
                <a:effectLst/>
                <a:latin typeface="Times New Roman" panose="02020603050405020304" pitchFamily="18" charset="0"/>
                <a:cs typeface="Times New Roman" panose="02020603050405020304" pitchFamily="18" charset="0"/>
              </a:rPr>
              <a:t> = </a:t>
            </a:r>
            <a:r>
              <a:rPr lang="en-GB" b="0" i="0" dirty="0" err="1">
                <a:solidFill>
                  <a:srgbClr val="C5C8C6"/>
                </a:solidFill>
                <a:effectLst/>
                <a:latin typeface="Times New Roman" panose="02020603050405020304" pitchFamily="18" charset="0"/>
                <a:cs typeface="Times New Roman" panose="02020603050405020304" pitchFamily="18" charset="0"/>
              </a:rPr>
              <a:t>cov_matrix</a:t>
            </a:r>
            <a:r>
              <a:rPr lang="en-GB" b="0" i="0" dirty="0">
                <a:solidFill>
                  <a:srgbClr val="C5C8C6"/>
                </a:solidFill>
                <a:effectLst/>
                <a:latin typeface="Times New Roman" panose="02020603050405020304" pitchFamily="18" charset="0"/>
                <a:cs typeface="Times New Roman" panose="02020603050405020304" pitchFamily="18" charset="0"/>
              </a:rPr>
              <a:t> / </a:t>
            </a:r>
            <a:r>
              <a:rPr lang="en-GB" b="0" i="0" dirty="0" err="1">
                <a:solidFill>
                  <a:srgbClr val="C5C8C6"/>
                </a:solidFill>
                <a:effectLst/>
                <a:latin typeface="Times New Roman" panose="02020603050405020304" pitchFamily="18" charset="0"/>
                <a:cs typeface="Times New Roman" panose="02020603050405020304" pitchFamily="18" charset="0"/>
              </a:rPr>
              <a:t>np.outer</a:t>
            </a:r>
            <a:r>
              <a:rPr lang="en-GB" b="0" i="0" dirty="0">
                <a:solidFill>
                  <a:srgbClr val="C5C8C6"/>
                </a:solidFill>
                <a:effectLst/>
                <a:latin typeface="Times New Roman" panose="02020603050405020304" pitchFamily="18" charset="0"/>
                <a:cs typeface="Times New Roman" panose="02020603050405020304" pitchFamily="18" charset="0"/>
              </a:rPr>
              <a:t>(</a:t>
            </a:r>
            <a:r>
              <a:rPr lang="en-GB" b="0" i="0" dirty="0" err="1">
                <a:solidFill>
                  <a:srgbClr val="C5C8C6"/>
                </a:solidFill>
                <a:effectLst/>
                <a:latin typeface="Times New Roman" panose="02020603050405020304" pitchFamily="18" charset="0"/>
                <a:cs typeface="Times New Roman" panose="02020603050405020304" pitchFamily="18" charset="0"/>
              </a:rPr>
              <a:t>gene_std</a:t>
            </a:r>
            <a:r>
              <a:rPr lang="en-GB" b="0" i="0" dirty="0">
                <a:solidFill>
                  <a:srgbClr val="C5C8C6"/>
                </a:solidFill>
                <a:effectLst/>
                <a:latin typeface="Times New Roman" panose="02020603050405020304" pitchFamily="18" charset="0"/>
                <a:cs typeface="Times New Roman" panose="02020603050405020304" pitchFamily="18" charset="0"/>
              </a:rPr>
              <a:t>, </a:t>
            </a:r>
            <a:r>
              <a:rPr lang="en-GB" b="0" i="0" dirty="0" err="1">
                <a:solidFill>
                  <a:srgbClr val="C5C8C6"/>
                </a:solidFill>
                <a:effectLst/>
                <a:latin typeface="Times New Roman" panose="02020603050405020304" pitchFamily="18" charset="0"/>
                <a:cs typeface="Times New Roman" panose="02020603050405020304" pitchFamily="18" charset="0"/>
              </a:rPr>
              <a:t>gene_std</a:t>
            </a:r>
            <a:r>
              <a:rPr lang="en-GB" b="0" i="0" dirty="0">
                <a:solidFill>
                  <a:srgbClr val="C5C8C6"/>
                </a:solidFill>
                <a:effectLst/>
                <a:latin typeface="Times New Roman" panose="02020603050405020304" pitchFamily="18" charset="0"/>
                <a:cs typeface="Times New Roman" panose="02020603050405020304" pitchFamily="18" charset="0"/>
              </a:rPr>
              <a:t>)  # rescaling by variability</a:t>
            </a:r>
          </a:p>
          <a:p>
            <a:pPr algn="l">
              <a:spcBef>
                <a:spcPts val="1200"/>
              </a:spcBef>
              <a:spcAft>
                <a:spcPts val="1200"/>
              </a:spcAft>
            </a:pPr>
            <a:r>
              <a:rPr lang="en-GB" b="0" i="0" dirty="0" err="1">
                <a:solidFill>
                  <a:srgbClr val="C5C8C6"/>
                </a:solidFill>
                <a:effectLst/>
                <a:latin typeface="Times New Roman" panose="02020603050405020304" pitchFamily="18" charset="0"/>
                <a:cs typeface="Times New Roman" panose="02020603050405020304" pitchFamily="18" charset="0"/>
              </a:rPr>
              <a:t>corr_matrix</a:t>
            </a:r>
            <a:r>
              <a:rPr lang="en-GB" b="0" i="0" dirty="0">
                <a:solidFill>
                  <a:srgbClr val="C5C8C6"/>
                </a:solidFill>
                <a:effectLst/>
                <a:latin typeface="Times New Roman" panose="02020603050405020304" pitchFamily="18" charset="0"/>
                <a:cs typeface="Times New Roman" panose="02020603050405020304" pitchFamily="18" charset="0"/>
              </a:rPr>
              <a:t> = </a:t>
            </a:r>
            <a:r>
              <a:rPr lang="en-GB" b="0" i="0" dirty="0" err="1">
                <a:solidFill>
                  <a:srgbClr val="C5C8C6"/>
                </a:solidFill>
                <a:effectLst/>
                <a:latin typeface="Times New Roman" panose="02020603050405020304" pitchFamily="18" charset="0"/>
                <a:cs typeface="Times New Roman" panose="02020603050405020304" pitchFamily="18" charset="0"/>
              </a:rPr>
              <a:t>np.clip</a:t>
            </a:r>
            <a:r>
              <a:rPr lang="en-GB" b="0" i="0" dirty="0">
                <a:solidFill>
                  <a:srgbClr val="C5C8C6"/>
                </a:solidFill>
                <a:effectLst/>
                <a:latin typeface="Times New Roman" panose="02020603050405020304" pitchFamily="18" charset="0"/>
                <a:cs typeface="Times New Roman" panose="02020603050405020304" pitchFamily="18" charset="0"/>
              </a:rPr>
              <a:t>(</a:t>
            </a:r>
            <a:r>
              <a:rPr lang="en-GB" b="0" i="0" dirty="0" err="1">
                <a:solidFill>
                  <a:srgbClr val="C5C8C6"/>
                </a:solidFill>
                <a:effectLst/>
                <a:latin typeface="Times New Roman" panose="02020603050405020304" pitchFamily="18" charset="0"/>
                <a:cs typeface="Times New Roman" panose="02020603050405020304" pitchFamily="18" charset="0"/>
              </a:rPr>
              <a:t>corr_matrix</a:t>
            </a:r>
            <a:r>
              <a:rPr lang="en-GB" b="0" i="0" dirty="0">
                <a:solidFill>
                  <a:srgbClr val="C5C8C6"/>
                </a:solidFill>
                <a:effectLst/>
                <a:latin typeface="Times New Roman" panose="02020603050405020304" pitchFamily="18" charset="0"/>
                <a:cs typeface="Times New Roman" panose="02020603050405020304" pitchFamily="18" charset="0"/>
              </a:rPr>
              <a:t>, -1, 1)  # Ensuring [-1, 1] range</a:t>
            </a:r>
          </a:p>
          <a:p>
            <a:pPr algn="l">
              <a:spcBef>
                <a:spcPts val="1200"/>
              </a:spcBef>
              <a:spcAft>
                <a:spcPts val="1200"/>
              </a:spcAft>
            </a:pPr>
            <a:br>
              <a:rPr lang="en-GB" b="0" i="0" dirty="0">
                <a:solidFill>
                  <a:srgbClr val="C5C8C6"/>
                </a:solidFill>
                <a:effectLst/>
                <a:latin typeface="Times New Roman" panose="02020603050405020304" pitchFamily="18" charset="0"/>
                <a:cs typeface="Times New Roman" panose="02020603050405020304" pitchFamily="18" charset="0"/>
              </a:rPr>
            </a:br>
            <a:endParaRPr lang="en-GB" b="0" i="0" dirty="0">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F6EC6A7E-523F-DDB3-3E37-B461B38EAD7C}"/>
              </a:ext>
            </a:extLst>
          </p:cNvPr>
          <p:cNvSpPr txBox="1"/>
          <p:nvPr/>
        </p:nvSpPr>
        <p:spPr>
          <a:xfrm>
            <a:off x="6849036" y="1819306"/>
            <a:ext cx="5190564" cy="1754326"/>
          </a:xfrm>
          <a:prstGeom prst="rect">
            <a:avLst/>
          </a:prstGeom>
          <a:noFill/>
          <a:ln>
            <a:solidFill>
              <a:schemeClr val="tx1"/>
            </a:solidFill>
          </a:ln>
        </p:spPr>
        <p:txBody>
          <a:bodyPr wrap="square">
            <a:spAutoFit/>
          </a:bodyPr>
          <a:lstStyle/>
          <a:p>
            <a:r>
              <a:rPr lang="en-GB" b="0" i="0">
                <a:solidFill>
                  <a:srgbClr val="839496"/>
                </a:solidFill>
                <a:effectLst/>
                <a:latin typeface="Times New Roman" panose="02020603050405020304" pitchFamily="18" charset="0"/>
                <a:cs typeface="Times New Roman" panose="02020603050405020304" pitchFamily="18" charset="0"/>
              </a:rPr>
              <a:t>Computing gene-gene correlation (pass 1: means) </a:t>
            </a:r>
          </a:p>
          <a:p>
            <a:r>
              <a:rPr lang="en-GB" b="0" i="0">
                <a:solidFill>
                  <a:srgbClr val="839496"/>
                </a:solidFill>
                <a:effectLst/>
                <a:latin typeface="Times New Roman" panose="02020603050405020304" pitchFamily="18" charset="0"/>
                <a:cs typeface="Times New Roman" panose="02020603050405020304" pitchFamily="18" charset="0"/>
              </a:rPr>
              <a:t>Pass 1 complete: 18762 cells processed </a:t>
            </a:r>
          </a:p>
          <a:p>
            <a:r>
              <a:rPr lang="en-GB" b="0" i="0">
                <a:solidFill>
                  <a:srgbClr val="839496"/>
                </a:solidFill>
                <a:effectLst/>
                <a:latin typeface="Times New Roman" panose="02020603050405020304" pitchFamily="18" charset="0"/>
                <a:cs typeface="Times New Roman" panose="02020603050405020304" pitchFamily="18" charset="0"/>
              </a:rPr>
              <a:t>Computing gene-gene correlation (pass 2: covariance) </a:t>
            </a:r>
          </a:p>
          <a:p>
            <a:r>
              <a:rPr lang="en-GB" b="0" i="0">
                <a:solidFill>
                  <a:srgbClr val="839496"/>
                </a:solidFill>
                <a:effectLst/>
                <a:latin typeface="Times New Roman" panose="02020603050405020304" pitchFamily="18" charset="0"/>
                <a:cs typeface="Times New Roman" panose="02020603050405020304" pitchFamily="18" charset="0"/>
              </a:rPr>
              <a:t>Correlation matrix shape: (3000, 3000) </a:t>
            </a:r>
          </a:p>
          <a:p>
            <a:r>
              <a:rPr lang="en-GB" b="0" i="0">
                <a:solidFill>
                  <a:srgbClr val="839496"/>
                </a:solidFill>
                <a:effectLst/>
                <a:latin typeface="Times New Roman" panose="02020603050405020304" pitchFamily="18" charset="0"/>
                <a:cs typeface="Times New Roman" panose="02020603050405020304" pitchFamily="18" charset="0"/>
              </a:rPr>
              <a:t>Min correlation: -0.685 </a:t>
            </a:r>
          </a:p>
          <a:p>
            <a:r>
              <a:rPr lang="en-GB" b="0" i="0">
                <a:solidFill>
                  <a:srgbClr val="839496"/>
                </a:solidFill>
                <a:effectLst/>
                <a:latin typeface="Times New Roman" panose="02020603050405020304" pitchFamily="18" charset="0"/>
                <a:cs typeface="Times New Roman" panose="02020603050405020304" pitchFamily="18" charset="0"/>
              </a:rPr>
              <a:t>Max correlation: 1.000</a:t>
            </a:r>
            <a:endParaRPr lang="hu-HU" dirty="0">
              <a:latin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2FD32D88-523E-A41C-1405-C9CDF516D74E}"/>
              </a:ext>
            </a:extLst>
          </p:cNvPr>
          <p:cNvSpPr>
            <a:spLocks noGrp="1"/>
          </p:cNvSpPr>
          <p:nvPr>
            <p:ph type="sldNum" sz="quarter" idx="12"/>
          </p:nvPr>
        </p:nvSpPr>
        <p:spPr/>
        <p:txBody>
          <a:bodyPr/>
          <a:lstStyle/>
          <a:p>
            <a:fld id="{4F05E65F-F42C-AA40-B003-6537762DB7EA}" type="slidenum">
              <a:rPr lang="hu-HU" smtClean="0"/>
              <a:t>11</a:t>
            </a:fld>
            <a:endParaRPr lang="hu-HU"/>
          </a:p>
        </p:txBody>
      </p:sp>
    </p:spTree>
    <p:extLst>
      <p:ext uri="{BB962C8B-B14F-4D97-AF65-F5344CB8AC3E}">
        <p14:creationId xmlns:p14="http://schemas.microsoft.com/office/powerpoint/2010/main" val="4067788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05BED0-7D8E-B488-831D-FE0FD2C6FB0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7CE0D07C-7A85-30E7-8143-6FE3A8155F8D}"/>
              </a:ext>
            </a:extLst>
          </p:cNvPr>
          <p:cNvSpPr txBox="1"/>
          <p:nvPr/>
        </p:nvSpPr>
        <p:spPr>
          <a:xfrm>
            <a:off x="152400" y="218217"/>
            <a:ext cx="6096000" cy="369332"/>
          </a:xfrm>
          <a:prstGeom prst="rect">
            <a:avLst/>
          </a:prstGeom>
          <a:noFill/>
        </p:spPr>
        <p:txBody>
          <a:bodyPr wrap="square">
            <a:spAutoFit/>
          </a:bodyPr>
          <a:lstStyle/>
          <a:p>
            <a:r>
              <a:rPr lang="en-GB" b="1" dirty="0">
                <a:latin typeface="Times New Roman" panose="02020603050405020304" pitchFamily="18" charset="0"/>
                <a:cs typeface="Times New Roman" panose="02020603050405020304" pitchFamily="18" charset="0"/>
              </a:rPr>
              <a:t>3</a:t>
            </a:r>
            <a:r>
              <a:rPr lang="en-GB" b="1" i="0" dirty="0">
                <a:effectLst/>
                <a:latin typeface="Times New Roman" panose="02020603050405020304" pitchFamily="18" charset="0"/>
                <a:cs typeface="Times New Roman" panose="02020603050405020304" pitchFamily="18" charset="0"/>
              </a:rPr>
              <a:t>.  Network construction via chunked correlation</a:t>
            </a:r>
          </a:p>
        </p:txBody>
      </p:sp>
      <p:sp>
        <p:nvSpPr>
          <p:cNvPr id="3" name="TextBox 2">
            <a:extLst>
              <a:ext uri="{FF2B5EF4-FFF2-40B4-BE49-F238E27FC236}">
                <a16:creationId xmlns:a16="http://schemas.microsoft.com/office/drawing/2014/main" id="{E3B2CD84-398B-D360-A1E0-1604177BD525}"/>
              </a:ext>
            </a:extLst>
          </p:cNvPr>
          <p:cNvSpPr txBox="1"/>
          <p:nvPr/>
        </p:nvSpPr>
        <p:spPr>
          <a:xfrm>
            <a:off x="202096" y="638385"/>
            <a:ext cx="5943600" cy="2585323"/>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3.2 Network edge construction</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Threshold: |r| ≥ 0.45 (+checking other </a:t>
            </a:r>
            <a:r>
              <a:rPr lang="en-GB" b="0" i="0" dirty="0" err="1">
                <a:effectLst/>
                <a:latin typeface="Times New Roman" panose="02020603050405020304" pitchFamily="18" charset="0"/>
                <a:cs typeface="Times New Roman" panose="02020603050405020304" pitchFamily="18" charset="0"/>
              </a:rPr>
              <a:t>threshholds</a:t>
            </a:r>
            <a:r>
              <a:rPr lang="en-GB" b="0" i="0" dirty="0">
                <a:effectLst/>
                <a:latin typeface="Times New Roman" panose="02020603050405020304" pitchFamily="18" charset="0"/>
                <a:cs typeface="Times New Roman" panose="02020603050405020304" pitchFamily="18" charset="0"/>
              </a:rPr>
              <a:t>)</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Edge list:</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For each gene pair (</a:t>
            </a:r>
            <a:r>
              <a:rPr lang="en-GB" b="0" i="0" dirty="0" err="1">
                <a:effectLst/>
                <a:latin typeface="Times New Roman" panose="02020603050405020304" pitchFamily="18" charset="0"/>
                <a:cs typeface="Times New Roman" panose="02020603050405020304" pitchFamily="18" charset="0"/>
              </a:rPr>
              <a:t>i</a:t>
            </a:r>
            <a:r>
              <a:rPr lang="en-GB" b="0" i="0" dirty="0">
                <a:effectLst/>
                <a:latin typeface="Times New Roman" panose="02020603050405020304" pitchFamily="18" charset="0"/>
                <a:cs typeface="Times New Roman" panose="02020603050405020304" pitchFamily="18" charset="0"/>
              </a:rPr>
              <a:t>, j) where |</a:t>
            </a:r>
            <a:r>
              <a:rPr lang="en-GB" b="0" i="0" dirty="0" err="1">
                <a:effectLst/>
                <a:latin typeface="Times New Roman" panose="02020603050405020304" pitchFamily="18" charset="0"/>
                <a:cs typeface="Times New Roman" panose="02020603050405020304" pitchFamily="18" charset="0"/>
              </a:rPr>
              <a:t>corr</a:t>
            </a:r>
            <a:r>
              <a:rPr lang="en-GB" b="0" i="0" dirty="0">
                <a:effectLst/>
                <a:latin typeface="Times New Roman" panose="02020603050405020304" pitchFamily="18" charset="0"/>
                <a:cs typeface="Times New Roman" panose="02020603050405020304" pitchFamily="18" charset="0"/>
              </a:rPr>
              <a:t>[</a:t>
            </a:r>
            <a:r>
              <a:rPr lang="en-GB" b="0" i="0" dirty="0" err="1">
                <a:effectLst/>
                <a:latin typeface="Times New Roman" panose="02020603050405020304" pitchFamily="18" charset="0"/>
                <a:cs typeface="Times New Roman" panose="02020603050405020304" pitchFamily="18" charset="0"/>
              </a:rPr>
              <a:t>i,j</a:t>
            </a:r>
            <a:r>
              <a:rPr lang="en-GB" b="0" i="0" dirty="0">
                <a:effectLst/>
                <a:latin typeface="Times New Roman" panose="02020603050405020304" pitchFamily="18" charset="0"/>
                <a:cs typeface="Times New Roman" panose="02020603050405020304" pitchFamily="18" charset="0"/>
              </a:rPr>
              <a:t>]| ≥ 0.45, create edge with weight = r.</a:t>
            </a:r>
          </a:p>
          <a:p>
            <a:pPr algn="l"/>
            <a:endParaRPr lang="en-GB" b="0" i="0" dirty="0">
              <a:effectLst/>
              <a:latin typeface="Times New Roman" panose="02020603050405020304" pitchFamily="18" charset="0"/>
              <a:cs typeface="Times New Roman" panose="02020603050405020304" pitchFamily="18" charset="0"/>
            </a:endParaRPr>
          </a:p>
          <a:p>
            <a:pPr algn="l"/>
            <a:r>
              <a:rPr lang="en-GB" b="0" i="0" dirty="0">
                <a:solidFill>
                  <a:srgbClr val="839496"/>
                </a:solidFill>
                <a:effectLst/>
                <a:latin typeface="Times New Roman" panose="02020603050405020304" pitchFamily="18" charset="0"/>
                <a:cs typeface="Times New Roman" panose="02020603050405020304" pitchFamily="18" charset="0"/>
              </a:rPr>
              <a:t>Building network with |r| &gt;= 0.45 </a:t>
            </a:r>
          </a:p>
          <a:p>
            <a:pPr algn="l"/>
            <a:r>
              <a:rPr lang="en-GB" b="0" i="0" dirty="0">
                <a:solidFill>
                  <a:srgbClr val="839496"/>
                </a:solidFill>
                <a:effectLst/>
                <a:latin typeface="Times New Roman" panose="02020603050405020304" pitchFamily="18" charset="0"/>
                <a:cs typeface="Times New Roman" panose="02020603050405020304" pitchFamily="18" charset="0"/>
              </a:rPr>
              <a:t>Found 4966 edges </a:t>
            </a:r>
          </a:p>
          <a:p>
            <a:pPr algn="l"/>
            <a:r>
              <a:rPr lang="en-GB" b="0" i="0" dirty="0">
                <a:solidFill>
                  <a:srgbClr val="839496"/>
                </a:solidFill>
                <a:effectLst/>
                <a:latin typeface="Times New Roman" panose="02020603050405020304" pitchFamily="18" charset="0"/>
                <a:cs typeface="Times New Roman" panose="02020603050405020304" pitchFamily="18" charset="0"/>
              </a:rPr>
              <a:t>Network: 3000 nodes, 4966 edges</a:t>
            </a:r>
          </a:p>
        </p:txBody>
      </p:sp>
      <p:sp>
        <p:nvSpPr>
          <p:cNvPr id="8" name="TextBox 7">
            <a:extLst>
              <a:ext uri="{FF2B5EF4-FFF2-40B4-BE49-F238E27FC236}">
                <a16:creationId xmlns:a16="http://schemas.microsoft.com/office/drawing/2014/main" id="{D41E7099-39EB-7EF4-BAAA-F422C47E02FA}"/>
              </a:ext>
            </a:extLst>
          </p:cNvPr>
          <p:cNvSpPr txBox="1"/>
          <p:nvPr/>
        </p:nvSpPr>
        <p:spPr>
          <a:xfrm>
            <a:off x="152400" y="3429000"/>
            <a:ext cx="6097656" cy="2308324"/>
          </a:xfrm>
          <a:prstGeom prst="rect">
            <a:avLst/>
          </a:prstGeom>
          <a:noFill/>
        </p:spPr>
        <p:txBody>
          <a:bodyPr wrap="square">
            <a:spAutoFit/>
          </a:bodyPr>
          <a:lstStyle/>
          <a:p>
            <a:pPr algn="l"/>
            <a:r>
              <a:rPr lang="en-GB" b="1" dirty="0">
                <a:latin typeface="Times New Roman" panose="02020603050405020304" pitchFamily="18" charset="0"/>
                <a:cs typeface="Times New Roman" panose="02020603050405020304" pitchFamily="18" charset="0"/>
              </a:rPr>
              <a:t>3</a:t>
            </a:r>
            <a:r>
              <a:rPr lang="en-GB" b="1" i="0" dirty="0">
                <a:effectLst/>
                <a:latin typeface="Times New Roman" panose="02020603050405020304" pitchFamily="18" charset="0"/>
                <a:cs typeface="Times New Roman" panose="02020603050405020304" pitchFamily="18" charset="0"/>
              </a:rPr>
              <a:t>.3 Community detection (</a:t>
            </a:r>
            <a:r>
              <a:rPr lang="en-GB" b="1" i="0" dirty="0" err="1">
                <a:effectLst/>
                <a:latin typeface="Times New Roman" panose="02020603050405020304" pitchFamily="18" charset="0"/>
                <a:cs typeface="Times New Roman" panose="02020603050405020304" pitchFamily="18" charset="0"/>
              </a:rPr>
              <a:t>louvain</a:t>
            </a:r>
            <a:r>
              <a:rPr lang="en-GB" b="1" i="0" dirty="0">
                <a:effectLst/>
                <a:latin typeface="Times New Roman" panose="02020603050405020304" pitchFamily="18" charset="0"/>
                <a:cs typeface="Times New Roman" panose="02020603050405020304" pitchFamily="18" charset="0"/>
              </a:rPr>
              <a:t> algorithm)</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Louvain modularity optimization (</a:t>
            </a:r>
            <a:r>
              <a:rPr lang="en-GB" b="0" i="0" dirty="0" err="1">
                <a:effectLst/>
                <a:latin typeface="Times New Roman" panose="02020603050405020304" pitchFamily="18" charset="0"/>
                <a:cs typeface="Times New Roman" panose="02020603050405020304" pitchFamily="18" charset="0"/>
              </a:rPr>
              <a:t>networkx</a:t>
            </a:r>
            <a:r>
              <a:rPr lang="en-GB" b="0" i="0" dirty="0">
                <a:effectLst/>
                <a:latin typeface="Times New Roman" panose="02020603050405020304" pitchFamily="18" charset="0"/>
                <a:cs typeface="Times New Roman" panose="02020603050405020304" pitchFamily="18" charset="0"/>
              </a:rPr>
              <a:t>).</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Input: full network (3,000 nodes, ~15k–25k edges).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Output: gene-to-module assignment.</a:t>
            </a:r>
          </a:p>
          <a:p>
            <a:pPr algn="l"/>
            <a:endParaRPr lang="en-GB" b="0" i="0" dirty="0">
              <a:effectLst/>
              <a:latin typeface="Times New Roman" panose="02020603050405020304" pitchFamily="18" charset="0"/>
              <a:cs typeface="Times New Roman" panose="02020603050405020304" pitchFamily="18" charset="0"/>
            </a:endParaRPr>
          </a:p>
          <a:p>
            <a:pPr algn="l"/>
            <a:r>
              <a:rPr lang="en-GB" b="0" i="0" dirty="0">
                <a:effectLst/>
                <a:latin typeface="Times New Roman" panose="02020603050405020304" pitchFamily="18" charset="0"/>
                <a:cs typeface="Times New Roman" panose="02020603050405020304" pitchFamily="18" charset="0"/>
              </a:rPr>
              <a:t>Example (her2+):</a:t>
            </a:r>
          </a:p>
          <a:p>
            <a:pPr algn="l"/>
            <a:r>
              <a:rPr lang="en-GB" b="0" i="0" dirty="0">
                <a:solidFill>
                  <a:srgbClr val="839496"/>
                </a:solidFill>
                <a:effectLst/>
                <a:latin typeface="Times New Roman" panose="02020603050405020304" pitchFamily="18" charset="0"/>
                <a:cs typeface="Times New Roman" panose="02020603050405020304" pitchFamily="18" charset="0"/>
              </a:rPr>
              <a:t>Detecting modules with </a:t>
            </a:r>
            <a:r>
              <a:rPr lang="en-GB" b="0" i="0" dirty="0" err="1">
                <a:solidFill>
                  <a:srgbClr val="839496"/>
                </a:solidFill>
                <a:effectLst/>
                <a:latin typeface="Times New Roman" panose="02020603050405020304" pitchFamily="18" charset="0"/>
                <a:cs typeface="Times New Roman" panose="02020603050405020304" pitchFamily="18" charset="0"/>
              </a:rPr>
              <a:t>louvain</a:t>
            </a:r>
            <a:r>
              <a:rPr lang="en-GB" b="0" i="0" dirty="0">
                <a:solidFill>
                  <a:srgbClr val="839496"/>
                </a:solidFill>
                <a:effectLst/>
                <a:latin typeface="Times New Roman" panose="02020603050405020304" pitchFamily="18" charset="0"/>
                <a:cs typeface="Times New Roman" panose="02020603050405020304" pitchFamily="18" charset="0"/>
              </a:rPr>
              <a:t> found 2391 modules </a:t>
            </a:r>
          </a:p>
          <a:p>
            <a:pPr algn="l"/>
            <a:r>
              <a:rPr lang="en-GB" b="0" i="0" dirty="0">
                <a:solidFill>
                  <a:srgbClr val="839496"/>
                </a:solidFill>
                <a:effectLst/>
                <a:latin typeface="Times New Roman" panose="02020603050405020304" pitchFamily="18" charset="0"/>
                <a:cs typeface="Times New Roman" panose="02020603050405020304" pitchFamily="18" charset="0"/>
              </a:rPr>
              <a:t>Module sizes: min=1, max=154, median=1</a:t>
            </a:r>
            <a:endParaRPr lang="en-GB" b="0" i="0" dirty="0">
              <a:effectLst/>
              <a:latin typeface="Times New Roman" panose="02020603050405020304" pitchFamily="18" charset="0"/>
              <a:cs typeface="Times New Roman" panose="02020603050405020304" pitchFamily="18" charset="0"/>
            </a:endParaRPr>
          </a:p>
        </p:txBody>
      </p:sp>
      <p:pic>
        <p:nvPicPr>
          <p:cNvPr id="12" name="Picture 11" descr="A screenshot of a computer screen&#10;&#10;AI-generated content may be incorrect.">
            <a:extLst>
              <a:ext uri="{FF2B5EF4-FFF2-40B4-BE49-F238E27FC236}">
                <a16:creationId xmlns:a16="http://schemas.microsoft.com/office/drawing/2014/main" id="{639B3A78-EBEE-A2E5-25AC-5819C3BCBEF3}"/>
              </a:ext>
            </a:extLst>
          </p:cNvPr>
          <p:cNvPicPr>
            <a:picLocks noChangeAspect="1"/>
          </p:cNvPicPr>
          <p:nvPr/>
        </p:nvPicPr>
        <p:blipFill>
          <a:blip r:embed="rId2"/>
          <a:stretch>
            <a:fillRect/>
          </a:stretch>
        </p:blipFill>
        <p:spPr>
          <a:xfrm>
            <a:off x="5943600" y="402883"/>
            <a:ext cx="6248400" cy="6248400"/>
          </a:xfrm>
          <a:prstGeom prst="rect">
            <a:avLst/>
          </a:prstGeom>
        </p:spPr>
      </p:pic>
      <p:sp>
        <p:nvSpPr>
          <p:cNvPr id="36" name="Slide Number Placeholder 35">
            <a:extLst>
              <a:ext uri="{FF2B5EF4-FFF2-40B4-BE49-F238E27FC236}">
                <a16:creationId xmlns:a16="http://schemas.microsoft.com/office/drawing/2014/main" id="{EE6CA2FB-8CC9-2A7A-E44B-CB19F51ABC3F}"/>
              </a:ext>
            </a:extLst>
          </p:cNvPr>
          <p:cNvSpPr>
            <a:spLocks noGrp="1"/>
          </p:cNvSpPr>
          <p:nvPr>
            <p:ph type="sldNum" sz="quarter" idx="12"/>
          </p:nvPr>
        </p:nvSpPr>
        <p:spPr/>
        <p:txBody>
          <a:bodyPr/>
          <a:lstStyle/>
          <a:p>
            <a:fld id="{4F05E65F-F42C-AA40-B003-6537762DB7EA}" type="slidenum">
              <a:rPr lang="hu-HU" smtClean="0"/>
              <a:t>12</a:t>
            </a:fld>
            <a:endParaRPr lang="hu-HU"/>
          </a:p>
        </p:txBody>
      </p:sp>
    </p:spTree>
    <p:extLst>
      <p:ext uri="{BB962C8B-B14F-4D97-AF65-F5344CB8AC3E}">
        <p14:creationId xmlns:p14="http://schemas.microsoft.com/office/powerpoint/2010/main" val="30928212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D00247-FD2E-6FF2-83FB-65C4306159E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30C1306-F40F-F730-BF36-3D7067E3CC1C}"/>
              </a:ext>
            </a:extLst>
          </p:cNvPr>
          <p:cNvSpPr txBox="1"/>
          <p:nvPr/>
        </p:nvSpPr>
        <p:spPr>
          <a:xfrm>
            <a:off x="152400" y="218217"/>
            <a:ext cx="6096000" cy="369332"/>
          </a:xfrm>
          <a:prstGeom prst="rect">
            <a:avLst/>
          </a:prstGeom>
          <a:noFill/>
        </p:spPr>
        <p:txBody>
          <a:bodyPr wrap="square">
            <a:spAutoFit/>
          </a:bodyPr>
          <a:lstStyle/>
          <a:p>
            <a:r>
              <a:rPr lang="en-GB" b="1" dirty="0">
                <a:latin typeface="Times New Roman" panose="02020603050405020304" pitchFamily="18" charset="0"/>
                <a:cs typeface="Times New Roman" panose="02020603050405020304" pitchFamily="18" charset="0"/>
              </a:rPr>
              <a:t>3</a:t>
            </a:r>
            <a:r>
              <a:rPr lang="en-GB" b="1" i="0" dirty="0">
                <a:effectLst/>
                <a:latin typeface="Times New Roman" panose="02020603050405020304" pitchFamily="18" charset="0"/>
                <a:cs typeface="Times New Roman" panose="02020603050405020304" pitchFamily="18" charset="0"/>
              </a:rPr>
              <a:t>.  Network construction via chunked correlation</a:t>
            </a:r>
          </a:p>
        </p:txBody>
      </p:sp>
      <p:pic>
        <p:nvPicPr>
          <p:cNvPr id="20" name="Picture 19" descr="A diagram of a diagram&#10;&#10;AI-generated content may be incorrect.">
            <a:extLst>
              <a:ext uri="{FF2B5EF4-FFF2-40B4-BE49-F238E27FC236}">
                <a16:creationId xmlns:a16="http://schemas.microsoft.com/office/drawing/2014/main" id="{F22620D0-462E-AF4E-4C35-E65BBCBC2012}"/>
              </a:ext>
            </a:extLst>
          </p:cNvPr>
          <p:cNvPicPr>
            <a:picLocks noChangeAspect="1"/>
          </p:cNvPicPr>
          <p:nvPr/>
        </p:nvPicPr>
        <p:blipFill>
          <a:blip r:embed="rId3"/>
          <a:stretch>
            <a:fillRect/>
          </a:stretch>
        </p:blipFill>
        <p:spPr>
          <a:xfrm>
            <a:off x="5334000" y="0"/>
            <a:ext cx="6858000" cy="6858000"/>
          </a:xfrm>
          <a:prstGeom prst="rect">
            <a:avLst/>
          </a:prstGeom>
        </p:spPr>
      </p:pic>
      <p:sp>
        <p:nvSpPr>
          <p:cNvPr id="21" name="TextBox 20">
            <a:extLst>
              <a:ext uri="{FF2B5EF4-FFF2-40B4-BE49-F238E27FC236}">
                <a16:creationId xmlns:a16="http://schemas.microsoft.com/office/drawing/2014/main" id="{EE82C9F2-A5B8-7A51-9AFD-1BAC395E03B9}"/>
              </a:ext>
            </a:extLst>
          </p:cNvPr>
          <p:cNvSpPr txBox="1"/>
          <p:nvPr/>
        </p:nvSpPr>
        <p:spPr>
          <a:xfrm>
            <a:off x="202096" y="638385"/>
            <a:ext cx="5943600" cy="2585323"/>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3.2 Network edge construction</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Threshold: |r| ≥ 0.45 (+checking other </a:t>
            </a:r>
            <a:r>
              <a:rPr lang="en-GB" b="0" i="0" dirty="0" err="1">
                <a:effectLst/>
                <a:latin typeface="Times New Roman" panose="02020603050405020304" pitchFamily="18" charset="0"/>
                <a:cs typeface="Times New Roman" panose="02020603050405020304" pitchFamily="18" charset="0"/>
              </a:rPr>
              <a:t>threshholds</a:t>
            </a:r>
            <a:r>
              <a:rPr lang="en-GB" b="0" i="0" dirty="0">
                <a:effectLst/>
                <a:latin typeface="Times New Roman" panose="02020603050405020304" pitchFamily="18" charset="0"/>
                <a:cs typeface="Times New Roman" panose="02020603050405020304" pitchFamily="18" charset="0"/>
              </a:rPr>
              <a:t>)</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Edge list:</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For each gene pair (</a:t>
            </a:r>
            <a:r>
              <a:rPr lang="en-GB" b="0" i="0" dirty="0" err="1">
                <a:effectLst/>
                <a:latin typeface="Times New Roman" panose="02020603050405020304" pitchFamily="18" charset="0"/>
                <a:cs typeface="Times New Roman" panose="02020603050405020304" pitchFamily="18" charset="0"/>
              </a:rPr>
              <a:t>i</a:t>
            </a:r>
            <a:r>
              <a:rPr lang="en-GB" b="0" i="0" dirty="0">
                <a:effectLst/>
                <a:latin typeface="Times New Roman" panose="02020603050405020304" pitchFamily="18" charset="0"/>
                <a:cs typeface="Times New Roman" panose="02020603050405020304" pitchFamily="18" charset="0"/>
              </a:rPr>
              <a:t>, j) where |</a:t>
            </a:r>
            <a:r>
              <a:rPr lang="en-GB" b="0" i="0" dirty="0" err="1">
                <a:effectLst/>
                <a:latin typeface="Times New Roman" panose="02020603050405020304" pitchFamily="18" charset="0"/>
                <a:cs typeface="Times New Roman" panose="02020603050405020304" pitchFamily="18" charset="0"/>
              </a:rPr>
              <a:t>corr</a:t>
            </a:r>
            <a:r>
              <a:rPr lang="en-GB" b="0" i="0" dirty="0">
                <a:effectLst/>
                <a:latin typeface="Times New Roman" panose="02020603050405020304" pitchFamily="18" charset="0"/>
                <a:cs typeface="Times New Roman" panose="02020603050405020304" pitchFamily="18" charset="0"/>
              </a:rPr>
              <a:t>[</a:t>
            </a:r>
            <a:r>
              <a:rPr lang="en-GB" b="0" i="0" dirty="0" err="1">
                <a:effectLst/>
                <a:latin typeface="Times New Roman" panose="02020603050405020304" pitchFamily="18" charset="0"/>
                <a:cs typeface="Times New Roman" panose="02020603050405020304" pitchFamily="18" charset="0"/>
              </a:rPr>
              <a:t>i,j</a:t>
            </a:r>
            <a:r>
              <a:rPr lang="en-GB" b="0" i="0" dirty="0">
                <a:effectLst/>
                <a:latin typeface="Times New Roman" panose="02020603050405020304" pitchFamily="18" charset="0"/>
                <a:cs typeface="Times New Roman" panose="02020603050405020304" pitchFamily="18" charset="0"/>
              </a:rPr>
              <a:t>]| ≥ 0.45, create edge with weight = r.</a:t>
            </a:r>
          </a:p>
          <a:p>
            <a:pPr algn="l"/>
            <a:endParaRPr lang="en-GB" b="0" i="0" dirty="0">
              <a:effectLst/>
              <a:latin typeface="Times New Roman" panose="02020603050405020304" pitchFamily="18" charset="0"/>
              <a:cs typeface="Times New Roman" panose="02020603050405020304" pitchFamily="18" charset="0"/>
            </a:endParaRPr>
          </a:p>
          <a:p>
            <a:pPr algn="l"/>
            <a:r>
              <a:rPr lang="en-GB" b="0" i="0" dirty="0">
                <a:solidFill>
                  <a:srgbClr val="839496"/>
                </a:solidFill>
                <a:effectLst/>
                <a:latin typeface="Times New Roman" panose="02020603050405020304" pitchFamily="18" charset="0"/>
                <a:cs typeface="Times New Roman" panose="02020603050405020304" pitchFamily="18" charset="0"/>
              </a:rPr>
              <a:t>Building network with |r| &gt;= 0.45 </a:t>
            </a:r>
          </a:p>
          <a:p>
            <a:pPr algn="l"/>
            <a:r>
              <a:rPr lang="en-GB" b="0" i="0" dirty="0">
                <a:solidFill>
                  <a:srgbClr val="839496"/>
                </a:solidFill>
                <a:effectLst/>
                <a:latin typeface="Times New Roman" panose="02020603050405020304" pitchFamily="18" charset="0"/>
                <a:cs typeface="Times New Roman" panose="02020603050405020304" pitchFamily="18" charset="0"/>
              </a:rPr>
              <a:t>Found 4966 edges </a:t>
            </a:r>
          </a:p>
          <a:p>
            <a:pPr algn="l"/>
            <a:r>
              <a:rPr lang="en-GB" b="0" i="0" dirty="0">
                <a:solidFill>
                  <a:srgbClr val="839496"/>
                </a:solidFill>
                <a:effectLst/>
                <a:latin typeface="Times New Roman" panose="02020603050405020304" pitchFamily="18" charset="0"/>
                <a:cs typeface="Times New Roman" panose="02020603050405020304" pitchFamily="18" charset="0"/>
              </a:rPr>
              <a:t>Network: 3000 nodes, 4966 edges</a:t>
            </a:r>
          </a:p>
        </p:txBody>
      </p:sp>
      <p:sp>
        <p:nvSpPr>
          <p:cNvPr id="22" name="TextBox 21">
            <a:extLst>
              <a:ext uri="{FF2B5EF4-FFF2-40B4-BE49-F238E27FC236}">
                <a16:creationId xmlns:a16="http://schemas.microsoft.com/office/drawing/2014/main" id="{2D8BA15C-75D0-3B90-06F5-660AD4C462C9}"/>
              </a:ext>
            </a:extLst>
          </p:cNvPr>
          <p:cNvSpPr txBox="1"/>
          <p:nvPr/>
        </p:nvSpPr>
        <p:spPr>
          <a:xfrm>
            <a:off x="150744" y="3274544"/>
            <a:ext cx="6097656" cy="2308324"/>
          </a:xfrm>
          <a:prstGeom prst="rect">
            <a:avLst/>
          </a:prstGeom>
          <a:noFill/>
        </p:spPr>
        <p:txBody>
          <a:bodyPr wrap="square">
            <a:spAutoFit/>
          </a:bodyPr>
          <a:lstStyle/>
          <a:p>
            <a:pPr algn="l"/>
            <a:r>
              <a:rPr lang="en-GB" b="1" dirty="0">
                <a:latin typeface="Times New Roman" panose="02020603050405020304" pitchFamily="18" charset="0"/>
                <a:cs typeface="Times New Roman" panose="02020603050405020304" pitchFamily="18" charset="0"/>
              </a:rPr>
              <a:t>3</a:t>
            </a:r>
            <a:r>
              <a:rPr lang="en-GB" b="1" i="0" dirty="0">
                <a:effectLst/>
                <a:latin typeface="Times New Roman" panose="02020603050405020304" pitchFamily="18" charset="0"/>
                <a:cs typeface="Times New Roman" panose="02020603050405020304" pitchFamily="18" charset="0"/>
              </a:rPr>
              <a:t>.3 Community detection (</a:t>
            </a:r>
            <a:r>
              <a:rPr lang="en-GB" b="1" i="0" dirty="0" err="1">
                <a:effectLst/>
                <a:latin typeface="Times New Roman" panose="02020603050405020304" pitchFamily="18" charset="0"/>
                <a:cs typeface="Times New Roman" panose="02020603050405020304" pitchFamily="18" charset="0"/>
              </a:rPr>
              <a:t>louvain</a:t>
            </a:r>
            <a:r>
              <a:rPr lang="en-GB" b="1" i="0" dirty="0">
                <a:effectLst/>
                <a:latin typeface="Times New Roman" panose="02020603050405020304" pitchFamily="18" charset="0"/>
                <a:cs typeface="Times New Roman" panose="02020603050405020304" pitchFamily="18" charset="0"/>
              </a:rPr>
              <a:t> algorithm)</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Louvain modularity optimization.</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Input: full network (3,000 nodes, ~15k–25k edges).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Output: gene-to-module assignment.</a:t>
            </a:r>
          </a:p>
          <a:p>
            <a:pPr algn="l"/>
            <a:endParaRPr lang="en-GB" b="0" i="0" dirty="0">
              <a:effectLst/>
              <a:latin typeface="Times New Roman" panose="02020603050405020304" pitchFamily="18" charset="0"/>
              <a:cs typeface="Times New Roman" panose="02020603050405020304" pitchFamily="18" charset="0"/>
            </a:endParaRPr>
          </a:p>
          <a:p>
            <a:pPr algn="l"/>
            <a:r>
              <a:rPr lang="en-GB" b="0" i="0" dirty="0">
                <a:effectLst/>
                <a:latin typeface="Times New Roman" panose="02020603050405020304" pitchFamily="18" charset="0"/>
                <a:cs typeface="Times New Roman" panose="02020603050405020304" pitchFamily="18" charset="0"/>
              </a:rPr>
              <a:t>Example (her2+):</a:t>
            </a:r>
          </a:p>
          <a:p>
            <a:pPr algn="l"/>
            <a:r>
              <a:rPr lang="en-GB" b="0" i="0" dirty="0">
                <a:solidFill>
                  <a:srgbClr val="839496"/>
                </a:solidFill>
                <a:effectLst/>
                <a:latin typeface="Times New Roman" panose="02020603050405020304" pitchFamily="18" charset="0"/>
                <a:cs typeface="Times New Roman" panose="02020603050405020304" pitchFamily="18" charset="0"/>
              </a:rPr>
              <a:t>Detecting modules with </a:t>
            </a:r>
            <a:r>
              <a:rPr lang="en-GB" b="0" i="0" dirty="0" err="1">
                <a:solidFill>
                  <a:srgbClr val="839496"/>
                </a:solidFill>
                <a:effectLst/>
                <a:latin typeface="Times New Roman" panose="02020603050405020304" pitchFamily="18" charset="0"/>
                <a:cs typeface="Times New Roman" panose="02020603050405020304" pitchFamily="18" charset="0"/>
              </a:rPr>
              <a:t>louvain</a:t>
            </a:r>
            <a:r>
              <a:rPr lang="en-GB" b="0" i="0" dirty="0">
                <a:solidFill>
                  <a:srgbClr val="839496"/>
                </a:solidFill>
                <a:effectLst/>
                <a:latin typeface="Times New Roman" panose="02020603050405020304" pitchFamily="18" charset="0"/>
                <a:cs typeface="Times New Roman" panose="02020603050405020304" pitchFamily="18" charset="0"/>
              </a:rPr>
              <a:t> found 2391 modules </a:t>
            </a:r>
          </a:p>
          <a:p>
            <a:pPr algn="l"/>
            <a:r>
              <a:rPr lang="en-GB" b="0" i="0" dirty="0">
                <a:solidFill>
                  <a:srgbClr val="839496"/>
                </a:solidFill>
                <a:effectLst/>
                <a:latin typeface="Times New Roman" panose="02020603050405020304" pitchFamily="18" charset="0"/>
                <a:cs typeface="Times New Roman" panose="02020603050405020304" pitchFamily="18" charset="0"/>
              </a:rPr>
              <a:t>Module sizes: min=1, max=154, median=1</a:t>
            </a:r>
            <a:endParaRPr lang="en-GB" b="0" i="0" dirty="0">
              <a:effectLst/>
              <a:latin typeface="Times New Roman" panose="02020603050405020304" pitchFamily="18" charset="0"/>
              <a:cs typeface="Times New Roman" panose="02020603050405020304" pitchFamily="18" charset="0"/>
            </a:endParaRPr>
          </a:p>
        </p:txBody>
      </p:sp>
      <p:sp>
        <p:nvSpPr>
          <p:cNvPr id="24" name="Slide Number Placeholder 23">
            <a:extLst>
              <a:ext uri="{FF2B5EF4-FFF2-40B4-BE49-F238E27FC236}">
                <a16:creationId xmlns:a16="http://schemas.microsoft.com/office/drawing/2014/main" id="{5490AA9F-D62F-CAEF-0458-A20EFC80B6A1}"/>
              </a:ext>
            </a:extLst>
          </p:cNvPr>
          <p:cNvSpPr>
            <a:spLocks noGrp="1"/>
          </p:cNvSpPr>
          <p:nvPr>
            <p:ph type="sldNum" sz="quarter" idx="12"/>
          </p:nvPr>
        </p:nvSpPr>
        <p:spPr/>
        <p:txBody>
          <a:bodyPr/>
          <a:lstStyle/>
          <a:p>
            <a:fld id="{4F05E65F-F42C-AA40-B003-6537762DB7EA}" type="slidenum">
              <a:rPr lang="hu-HU" smtClean="0"/>
              <a:t>13</a:t>
            </a:fld>
            <a:endParaRPr lang="hu-HU"/>
          </a:p>
        </p:txBody>
      </p:sp>
    </p:spTree>
    <p:extLst>
      <p:ext uri="{BB962C8B-B14F-4D97-AF65-F5344CB8AC3E}">
        <p14:creationId xmlns:p14="http://schemas.microsoft.com/office/powerpoint/2010/main" val="2872031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BC4882-31E1-403E-8D39-22766C39C49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137D367-5D75-4A37-9CAF-F6FACF6F5387}"/>
              </a:ext>
            </a:extLst>
          </p:cNvPr>
          <p:cNvSpPr txBox="1"/>
          <p:nvPr/>
        </p:nvSpPr>
        <p:spPr>
          <a:xfrm>
            <a:off x="152400" y="218217"/>
            <a:ext cx="6096000" cy="369332"/>
          </a:xfrm>
          <a:prstGeom prst="rect">
            <a:avLst/>
          </a:prstGeom>
          <a:noFill/>
        </p:spPr>
        <p:txBody>
          <a:bodyPr wrap="square">
            <a:spAutoFit/>
          </a:bodyPr>
          <a:lstStyle/>
          <a:p>
            <a:r>
              <a:rPr lang="en-GB" b="1" dirty="0">
                <a:latin typeface="Times New Roman" panose="02020603050405020304" pitchFamily="18" charset="0"/>
                <a:cs typeface="Times New Roman" panose="02020603050405020304" pitchFamily="18" charset="0"/>
              </a:rPr>
              <a:t>3</a:t>
            </a:r>
            <a:r>
              <a:rPr lang="en-GB" b="1" i="0" dirty="0">
                <a:effectLst/>
                <a:latin typeface="Times New Roman" panose="02020603050405020304" pitchFamily="18" charset="0"/>
                <a:cs typeface="Times New Roman" panose="02020603050405020304" pitchFamily="18" charset="0"/>
              </a:rPr>
              <a:t>.  Network construction via chunked correlation</a:t>
            </a:r>
          </a:p>
        </p:txBody>
      </p:sp>
      <p:sp>
        <p:nvSpPr>
          <p:cNvPr id="3" name="TextBox 2">
            <a:extLst>
              <a:ext uri="{FF2B5EF4-FFF2-40B4-BE49-F238E27FC236}">
                <a16:creationId xmlns:a16="http://schemas.microsoft.com/office/drawing/2014/main" id="{A3B4AC89-5D60-3373-9802-C04D2E2C3BFB}"/>
              </a:ext>
            </a:extLst>
          </p:cNvPr>
          <p:cNvSpPr txBox="1"/>
          <p:nvPr/>
        </p:nvSpPr>
        <p:spPr>
          <a:xfrm>
            <a:off x="152401" y="523220"/>
            <a:ext cx="5758310" cy="3139321"/>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3.2 Network edge construction</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Threshold: |r| ≥ 0.45 (+checking other </a:t>
            </a:r>
            <a:r>
              <a:rPr lang="en-GB" b="0" i="0" dirty="0" err="1">
                <a:effectLst/>
                <a:latin typeface="Times New Roman" panose="02020603050405020304" pitchFamily="18" charset="0"/>
                <a:cs typeface="Times New Roman" panose="02020603050405020304" pitchFamily="18" charset="0"/>
              </a:rPr>
              <a:t>threshholds</a:t>
            </a:r>
            <a:r>
              <a:rPr lang="en-GB" b="0" i="0" dirty="0">
                <a:effectLst/>
                <a:latin typeface="Times New Roman" panose="02020603050405020304" pitchFamily="18" charset="0"/>
                <a:cs typeface="Times New Roman" panose="02020603050405020304" pitchFamily="18" charset="0"/>
              </a:rPr>
              <a:t>)</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Edge list:</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For each gene pair (</a:t>
            </a:r>
            <a:r>
              <a:rPr lang="en-GB" b="0" i="0" dirty="0" err="1">
                <a:effectLst/>
                <a:latin typeface="Times New Roman" panose="02020603050405020304" pitchFamily="18" charset="0"/>
                <a:cs typeface="Times New Roman" panose="02020603050405020304" pitchFamily="18" charset="0"/>
              </a:rPr>
              <a:t>i</a:t>
            </a:r>
            <a:r>
              <a:rPr lang="en-GB" b="0" i="0" dirty="0">
                <a:effectLst/>
                <a:latin typeface="Times New Roman" panose="02020603050405020304" pitchFamily="18" charset="0"/>
                <a:cs typeface="Times New Roman" panose="02020603050405020304" pitchFamily="18" charset="0"/>
              </a:rPr>
              <a:t>, j) where |</a:t>
            </a:r>
            <a:r>
              <a:rPr lang="en-GB" b="0" i="0" dirty="0" err="1">
                <a:effectLst/>
                <a:latin typeface="Times New Roman" panose="02020603050405020304" pitchFamily="18" charset="0"/>
                <a:cs typeface="Times New Roman" panose="02020603050405020304" pitchFamily="18" charset="0"/>
              </a:rPr>
              <a:t>corr</a:t>
            </a:r>
            <a:r>
              <a:rPr lang="en-GB" b="0" i="0" dirty="0">
                <a:effectLst/>
                <a:latin typeface="Times New Roman" panose="02020603050405020304" pitchFamily="18" charset="0"/>
                <a:cs typeface="Times New Roman" panose="02020603050405020304" pitchFamily="18" charset="0"/>
              </a:rPr>
              <a:t>[</a:t>
            </a:r>
            <a:r>
              <a:rPr lang="en-GB" b="0" i="0" dirty="0" err="1">
                <a:effectLst/>
                <a:latin typeface="Times New Roman" panose="02020603050405020304" pitchFamily="18" charset="0"/>
                <a:cs typeface="Times New Roman" panose="02020603050405020304" pitchFamily="18" charset="0"/>
              </a:rPr>
              <a:t>i,j</a:t>
            </a:r>
            <a:r>
              <a:rPr lang="en-GB" b="0" i="0" dirty="0">
                <a:effectLst/>
                <a:latin typeface="Times New Roman" panose="02020603050405020304" pitchFamily="18" charset="0"/>
                <a:cs typeface="Times New Roman" panose="02020603050405020304" pitchFamily="18" charset="0"/>
              </a:rPr>
              <a:t>]| ≥ 0.45, create edge with weight = r.</a:t>
            </a:r>
          </a:p>
          <a:p>
            <a:pPr algn="l"/>
            <a:endParaRPr lang="en-GB" b="0" i="0" dirty="0">
              <a:effectLst/>
              <a:latin typeface="Times New Roman" panose="02020603050405020304" pitchFamily="18" charset="0"/>
              <a:cs typeface="Times New Roman" panose="02020603050405020304" pitchFamily="18" charset="0"/>
            </a:endParaRPr>
          </a:p>
          <a:p>
            <a:pPr algn="l"/>
            <a:r>
              <a:rPr lang="en-GB" b="0" i="0" dirty="0">
                <a:solidFill>
                  <a:srgbClr val="839496"/>
                </a:solidFill>
                <a:effectLst/>
                <a:latin typeface="Times New Roman" panose="02020603050405020304" pitchFamily="18" charset="0"/>
                <a:cs typeface="Times New Roman" panose="02020603050405020304" pitchFamily="18" charset="0"/>
              </a:rPr>
              <a:t>Building network with |r| &gt;= 0.45 </a:t>
            </a:r>
          </a:p>
          <a:p>
            <a:pPr algn="l"/>
            <a:r>
              <a:rPr lang="en-GB" b="0" i="0" dirty="0">
                <a:solidFill>
                  <a:srgbClr val="839496"/>
                </a:solidFill>
                <a:effectLst/>
                <a:latin typeface="Times New Roman" panose="02020603050405020304" pitchFamily="18" charset="0"/>
                <a:cs typeface="Times New Roman" panose="02020603050405020304" pitchFamily="18" charset="0"/>
              </a:rPr>
              <a:t>Found 96 edges </a:t>
            </a:r>
          </a:p>
          <a:p>
            <a:pPr algn="l"/>
            <a:r>
              <a:rPr lang="en-GB" b="0" i="0" dirty="0">
                <a:solidFill>
                  <a:srgbClr val="839496"/>
                </a:solidFill>
                <a:effectLst/>
                <a:latin typeface="Times New Roman" panose="02020603050405020304" pitchFamily="18" charset="0"/>
                <a:cs typeface="Times New Roman" panose="02020603050405020304" pitchFamily="18" charset="0"/>
              </a:rPr>
              <a:t>Network: 3000 nodes, 96 edges</a:t>
            </a:r>
          </a:p>
          <a:p>
            <a:pPr algn="l"/>
            <a:endParaRPr lang="en-GB" dirty="0">
              <a:solidFill>
                <a:srgbClr val="839496"/>
              </a:solidFill>
              <a:latin typeface="Times New Roman" panose="02020603050405020304" pitchFamily="18" charset="0"/>
              <a:cs typeface="Times New Roman" panose="02020603050405020304" pitchFamily="18" charset="0"/>
            </a:endParaRPr>
          </a:p>
          <a:p>
            <a:pPr algn="l"/>
            <a:endParaRPr lang="en-GB" b="0" i="0" dirty="0">
              <a:solidFill>
                <a:srgbClr val="839496"/>
              </a:solidFill>
              <a:effectLst/>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22821614-984C-9EDA-1054-5EB6DD3C4C7D}"/>
              </a:ext>
            </a:extLst>
          </p:cNvPr>
          <p:cNvSpPr txBox="1"/>
          <p:nvPr/>
        </p:nvSpPr>
        <p:spPr>
          <a:xfrm>
            <a:off x="150744" y="3462202"/>
            <a:ext cx="6097656" cy="2031325"/>
          </a:xfrm>
          <a:prstGeom prst="rect">
            <a:avLst/>
          </a:prstGeom>
          <a:noFill/>
        </p:spPr>
        <p:txBody>
          <a:bodyPr wrap="square">
            <a:spAutoFit/>
          </a:bodyPr>
          <a:lstStyle/>
          <a:p>
            <a:pPr algn="l"/>
            <a:r>
              <a:rPr lang="en-GB" b="1" dirty="0">
                <a:latin typeface="Times New Roman" panose="02020603050405020304" pitchFamily="18" charset="0"/>
                <a:cs typeface="Times New Roman" panose="02020603050405020304" pitchFamily="18" charset="0"/>
              </a:rPr>
              <a:t>3</a:t>
            </a:r>
            <a:r>
              <a:rPr lang="en-GB" b="1" i="0" dirty="0">
                <a:effectLst/>
                <a:latin typeface="Times New Roman" panose="02020603050405020304" pitchFamily="18" charset="0"/>
                <a:cs typeface="Times New Roman" panose="02020603050405020304" pitchFamily="18" charset="0"/>
              </a:rPr>
              <a:t>.3 Community detection (</a:t>
            </a:r>
            <a:r>
              <a:rPr lang="en-GB" b="1" i="0" dirty="0" err="1">
                <a:effectLst/>
                <a:latin typeface="Times New Roman" panose="02020603050405020304" pitchFamily="18" charset="0"/>
                <a:cs typeface="Times New Roman" panose="02020603050405020304" pitchFamily="18" charset="0"/>
              </a:rPr>
              <a:t>louvain</a:t>
            </a:r>
            <a:r>
              <a:rPr lang="en-GB" b="1" i="0" dirty="0">
                <a:effectLst/>
                <a:latin typeface="Times New Roman" panose="02020603050405020304" pitchFamily="18" charset="0"/>
                <a:cs typeface="Times New Roman" panose="02020603050405020304" pitchFamily="18" charset="0"/>
              </a:rPr>
              <a:t> algorithm)</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Louvain modularity optimization (</a:t>
            </a:r>
            <a:r>
              <a:rPr lang="en-GB" b="0" i="0" dirty="0" err="1">
                <a:effectLst/>
                <a:latin typeface="Times New Roman" panose="02020603050405020304" pitchFamily="18" charset="0"/>
                <a:cs typeface="Times New Roman" panose="02020603050405020304" pitchFamily="18" charset="0"/>
              </a:rPr>
              <a:t>networkx</a:t>
            </a:r>
            <a:r>
              <a:rPr lang="en-GB" b="0" i="0" dirty="0">
                <a:effectLst/>
                <a:latin typeface="Times New Roman" panose="02020603050405020304" pitchFamily="18" charset="0"/>
                <a:cs typeface="Times New Roman" panose="02020603050405020304" pitchFamily="18" charset="0"/>
              </a:rPr>
              <a:t>).</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Input: full network (3,000 nodes, ~15k–25k edges).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Output: gene-to-module assignment.</a:t>
            </a:r>
          </a:p>
          <a:p>
            <a:pPr algn="l"/>
            <a:endParaRPr lang="en-GB" b="0" i="0" dirty="0">
              <a:effectLst/>
              <a:latin typeface="Times New Roman" panose="02020603050405020304" pitchFamily="18" charset="0"/>
              <a:cs typeface="Times New Roman" panose="02020603050405020304" pitchFamily="18" charset="0"/>
            </a:endParaRPr>
          </a:p>
          <a:p>
            <a:pPr algn="l"/>
            <a:r>
              <a:rPr lang="en-GB" b="0" i="0" dirty="0">
                <a:effectLst/>
                <a:latin typeface="Times New Roman" panose="02020603050405020304" pitchFamily="18" charset="0"/>
                <a:cs typeface="Times New Roman" panose="02020603050405020304" pitchFamily="18" charset="0"/>
              </a:rPr>
              <a:t>Example (er-positive):</a:t>
            </a:r>
          </a:p>
          <a:p>
            <a:pPr algn="l"/>
            <a:r>
              <a:rPr lang="en-GB" b="0" i="0" dirty="0">
                <a:solidFill>
                  <a:srgbClr val="839496"/>
                </a:solidFill>
                <a:effectLst/>
                <a:latin typeface="Times New Roman" panose="02020603050405020304" pitchFamily="18" charset="0"/>
                <a:cs typeface="Times New Roman" panose="02020603050405020304" pitchFamily="18" charset="0"/>
              </a:rPr>
              <a:t>Found 2961 modules </a:t>
            </a:r>
          </a:p>
        </p:txBody>
      </p:sp>
      <p:pic>
        <p:nvPicPr>
          <p:cNvPr id="7" name="Picture 6" descr="A diagram of a network&#10;&#10;AI-generated content may be incorrect.">
            <a:extLst>
              <a:ext uri="{FF2B5EF4-FFF2-40B4-BE49-F238E27FC236}">
                <a16:creationId xmlns:a16="http://schemas.microsoft.com/office/drawing/2014/main" id="{7368CF5A-B741-2410-DAB2-E2B1AB41FEDC}"/>
              </a:ext>
            </a:extLst>
          </p:cNvPr>
          <p:cNvPicPr>
            <a:picLocks noChangeAspect="1"/>
          </p:cNvPicPr>
          <p:nvPr/>
        </p:nvPicPr>
        <p:blipFill>
          <a:blip r:embed="rId2"/>
          <a:stretch>
            <a:fillRect/>
          </a:stretch>
        </p:blipFill>
        <p:spPr>
          <a:xfrm>
            <a:off x="5334000" y="0"/>
            <a:ext cx="6858000" cy="6858000"/>
          </a:xfrm>
          <a:prstGeom prst="rect">
            <a:avLst/>
          </a:prstGeom>
        </p:spPr>
      </p:pic>
      <p:sp>
        <p:nvSpPr>
          <p:cNvPr id="9" name="TextBox 8">
            <a:extLst>
              <a:ext uri="{FF2B5EF4-FFF2-40B4-BE49-F238E27FC236}">
                <a16:creationId xmlns:a16="http://schemas.microsoft.com/office/drawing/2014/main" id="{21AAAA97-4F31-FDF3-D31C-185093FB1A40}"/>
              </a:ext>
            </a:extLst>
          </p:cNvPr>
          <p:cNvSpPr txBox="1"/>
          <p:nvPr/>
        </p:nvSpPr>
        <p:spPr>
          <a:xfrm>
            <a:off x="152401" y="5688449"/>
            <a:ext cx="5758310" cy="369332"/>
          </a:xfrm>
          <a:prstGeom prst="rect">
            <a:avLst/>
          </a:prstGeom>
          <a:noFill/>
        </p:spPr>
        <p:txBody>
          <a:bodyPr wrap="square">
            <a:spAutoFit/>
          </a:bodyPr>
          <a:lstStyle/>
          <a:p>
            <a:r>
              <a:rPr lang="en-GB" b="1" i="0" dirty="0">
                <a:effectLst/>
                <a:latin typeface="Times New Roman" panose="02020603050405020304" pitchFamily="18" charset="0"/>
                <a:cs typeface="Times New Roman" panose="02020603050405020304" pitchFamily="18" charset="0"/>
              </a:rPr>
              <a:t>3.4 Hub gene extraction</a:t>
            </a:r>
          </a:p>
        </p:txBody>
      </p:sp>
      <p:sp>
        <p:nvSpPr>
          <p:cNvPr id="10" name="Slide Number Placeholder 9">
            <a:extLst>
              <a:ext uri="{FF2B5EF4-FFF2-40B4-BE49-F238E27FC236}">
                <a16:creationId xmlns:a16="http://schemas.microsoft.com/office/drawing/2014/main" id="{7F764063-D632-B233-07EF-8D6343574D6B}"/>
              </a:ext>
            </a:extLst>
          </p:cNvPr>
          <p:cNvSpPr>
            <a:spLocks noGrp="1"/>
          </p:cNvSpPr>
          <p:nvPr>
            <p:ph type="sldNum" sz="quarter" idx="12"/>
          </p:nvPr>
        </p:nvSpPr>
        <p:spPr/>
        <p:txBody>
          <a:bodyPr/>
          <a:lstStyle/>
          <a:p>
            <a:fld id="{4F05E65F-F42C-AA40-B003-6537762DB7EA}" type="slidenum">
              <a:rPr lang="hu-HU" smtClean="0"/>
              <a:t>14</a:t>
            </a:fld>
            <a:endParaRPr lang="hu-HU"/>
          </a:p>
        </p:txBody>
      </p:sp>
    </p:spTree>
    <p:extLst>
      <p:ext uri="{BB962C8B-B14F-4D97-AF65-F5344CB8AC3E}">
        <p14:creationId xmlns:p14="http://schemas.microsoft.com/office/powerpoint/2010/main" val="12489876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3BE7EB-6E40-0506-9A74-0A9C4088DFA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E4D1D4E-EEBE-2ADE-E5F5-4ABAD1DA6338}"/>
              </a:ext>
            </a:extLst>
          </p:cNvPr>
          <p:cNvSpPr txBox="1"/>
          <p:nvPr/>
        </p:nvSpPr>
        <p:spPr>
          <a:xfrm>
            <a:off x="152400" y="218217"/>
            <a:ext cx="6096000" cy="369332"/>
          </a:xfrm>
          <a:prstGeom prst="rect">
            <a:avLst/>
          </a:prstGeom>
          <a:noFill/>
        </p:spPr>
        <p:txBody>
          <a:bodyPr wrap="square">
            <a:spAutoFit/>
          </a:bodyPr>
          <a:lstStyle/>
          <a:p>
            <a:r>
              <a:rPr lang="en-GB" b="1" dirty="0">
                <a:latin typeface="Times New Roman" panose="02020603050405020304" pitchFamily="18" charset="0"/>
                <a:cs typeface="Times New Roman" panose="02020603050405020304" pitchFamily="18" charset="0"/>
              </a:rPr>
              <a:t>3</a:t>
            </a:r>
            <a:r>
              <a:rPr lang="en-GB" b="1" i="0" dirty="0">
                <a:effectLst/>
                <a:latin typeface="Times New Roman" panose="02020603050405020304" pitchFamily="18" charset="0"/>
                <a:cs typeface="Times New Roman" panose="02020603050405020304" pitchFamily="18" charset="0"/>
              </a:rPr>
              <a:t>.  Network construction via chunked correlation</a:t>
            </a:r>
          </a:p>
        </p:txBody>
      </p:sp>
      <p:sp>
        <p:nvSpPr>
          <p:cNvPr id="3" name="TextBox 2">
            <a:extLst>
              <a:ext uri="{FF2B5EF4-FFF2-40B4-BE49-F238E27FC236}">
                <a16:creationId xmlns:a16="http://schemas.microsoft.com/office/drawing/2014/main" id="{98E351D2-101B-C6F8-54DC-A8FC5E0E7113}"/>
              </a:ext>
            </a:extLst>
          </p:cNvPr>
          <p:cNvSpPr txBox="1"/>
          <p:nvPr/>
        </p:nvSpPr>
        <p:spPr>
          <a:xfrm>
            <a:off x="152401" y="523220"/>
            <a:ext cx="5758310" cy="3139321"/>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3.2 Network edge construction</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Threshold: |r| ≥ 0.45 (+checking other </a:t>
            </a:r>
            <a:r>
              <a:rPr lang="en-GB" b="0" i="0" dirty="0" err="1">
                <a:effectLst/>
                <a:latin typeface="Times New Roman" panose="02020603050405020304" pitchFamily="18" charset="0"/>
                <a:cs typeface="Times New Roman" panose="02020603050405020304" pitchFamily="18" charset="0"/>
              </a:rPr>
              <a:t>threshholds</a:t>
            </a:r>
            <a:r>
              <a:rPr lang="en-GB" b="0" i="0" dirty="0">
                <a:effectLst/>
                <a:latin typeface="Times New Roman" panose="02020603050405020304" pitchFamily="18" charset="0"/>
                <a:cs typeface="Times New Roman" panose="02020603050405020304" pitchFamily="18" charset="0"/>
              </a:rPr>
              <a:t>)</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Edge list:</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For each gene pair (</a:t>
            </a:r>
            <a:r>
              <a:rPr lang="en-GB" b="0" i="0" dirty="0" err="1">
                <a:effectLst/>
                <a:latin typeface="Times New Roman" panose="02020603050405020304" pitchFamily="18" charset="0"/>
                <a:cs typeface="Times New Roman" panose="02020603050405020304" pitchFamily="18" charset="0"/>
              </a:rPr>
              <a:t>i</a:t>
            </a:r>
            <a:r>
              <a:rPr lang="en-GB" b="0" i="0" dirty="0">
                <a:effectLst/>
                <a:latin typeface="Times New Roman" panose="02020603050405020304" pitchFamily="18" charset="0"/>
                <a:cs typeface="Times New Roman" panose="02020603050405020304" pitchFamily="18" charset="0"/>
              </a:rPr>
              <a:t>, j) where |</a:t>
            </a:r>
            <a:r>
              <a:rPr lang="en-GB" b="0" i="0" dirty="0" err="1">
                <a:effectLst/>
                <a:latin typeface="Times New Roman" panose="02020603050405020304" pitchFamily="18" charset="0"/>
                <a:cs typeface="Times New Roman" panose="02020603050405020304" pitchFamily="18" charset="0"/>
              </a:rPr>
              <a:t>corr</a:t>
            </a:r>
            <a:r>
              <a:rPr lang="en-GB" b="0" i="0" dirty="0">
                <a:effectLst/>
                <a:latin typeface="Times New Roman" panose="02020603050405020304" pitchFamily="18" charset="0"/>
                <a:cs typeface="Times New Roman" panose="02020603050405020304" pitchFamily="18" charset="0"/>
              </a:rPr>
              <a:t>[</a:t>
            </a:r>
            <a:r>
              <a:rPr lang="en-GB" b="0" i="0" dirty="0" err="1">
                <a:effectLst/>
                <a:latin typeface="Times New Roman" panose="02020603050405020304" pitchFamily="18" charset="0"/>
                <a:cs typeface="Times New Roman" panose="02020603050405020304" pitchFamily="18" charset="0"/>
              </a:rPr>
              <a:t>i,j</a:t>
            </a:r>
            <a:r>
              <a:rPr lang="en-GB" b="0" i="0" dirty="0">
                <a:effectLst/>
                <a:latin typeface="Times New Roman" panose="02020603050405020304" pitchFamily="18" charset="0"/>
                <a:cs typeface="Times New Roman" panose="02020603050405020304" pitchFamily="18" charset="0"/>
              </a:rPr>
              <a:t>]| ≥ 0.45, create edge with weight = r.</a:t>
            </a:r>
          </a:p>
          <a:p>
            <a:pPr algn="l"/>
            <a:endParaRPr lang="en-GB" b="0" i="0" dirty="0">
              <a:effectLst/>
              <a:latin typeface="Times New Roman" panose="02020603050405020304" pitchFamily="18" charset="0"/>
              <a:cs typeface="Times New Roman" panose="02020603050405020304" pitchFamily="18" charset="0"/>
            </a:endParaRPr>
          </a:p>
          <a:p>
            <a:pPr algn="l"/>
            <a:r>
              <a:rPr lang="en-GB" b="0" i="0" dirty="0">
                <a:solidFill>
                  <a:srgbClr val="839496"/>
                </a:solidFill>
                <a:effectLst/>
                <a:latin typeface="Times New Roman" panose="02020603050405020304" pitchFamily="18" charset="0"/>
                <a:cs typeface="Times New Roman" panose="02020603050405020304" pitchFamily="18" charset="0"/>
              </a:rPr>
              <a:t>Building network with |r| &gt;= 0.45 </a:t>
            </a:r>
          </a:p>
          <a:p>
            <a:pPr algn="l"/>
            <a:r>
              <a:rPr lang="en-GB" b="0" i="0" dirty="0">
                <a:solidFill>
                  <a:srgbClr val="839496"/>
                </a:solidFill>
                <a:effectLst/>
                <a:latin typeface="Times New Roman" panose="02020603050405020304" pitchFamily="18" charset="0"/>
                <a:cs typeface="Times New Roman" panose="02020603050405020304" pitchFamily="18" charset="0"/>
              </a:rPr>
              <a:t>Found 96 edges </a:t>
            </a:r>
          </a:p>
          <a:p>
            <a:pPr algn="l"/>
            <a:r>
              <a:rPr lang="en-GB" b="0" i="0" dirty="0">
                <a:solidFill>
                  <a:srgbClr val="839496"/>
                </a:solidFill>
                <a:effectLst/>
                <a:latin typeface="Times New Roman" panose="02020603050405020304" pitchFamily="18" charset="0"/>
                <a:cs typeface="Times New Roman" panose="02020603050405020304" pitchFamily="18" charset="0"/>
              </a:rPr>
              <a:t>Network: 3000 nodes, 96 edges</a:t>
            </a:r>
          </a:p>
          <a:p>
            <a:pPr algn="l"/>
            <a:endParaRPr lang="en-GB" dirty="0">
              <a:solidFill>
                <a:srgbClr val="839496"/>
              </a:solidFill>
              <a:latin typeface="Times New Roman" panose="02020603050405020304" pitchFamily="18" charset="0"/>
              <a:cs typeface="Times New Roman" panose="02020603050405020304" pitchFamily="18" charset="0"/>
            </a:endParaRPr>
          </a:p>
          <a:p>
            <a:pPr algn="l"/>
            <a:endParaRPr lang="en-GB" b="0" i="0" dirty="0">
              <a:solidFill>
                <a:srgbClr val="839496"/>
              </a:solidFill>
              <a:effectLst/>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5FAFFE74-3258-0D7D-47F8-D4653A3F5AC9}"/>
              </a:ext>
            </a:extLst>
          </p:cNvPr>
          <p:cNvSpPr txBox="1"/>
          <p:nvPr/>
        </p:nvSpPr>
        <p:spPr>
          <a:xfrm>
            <a:off x="150744" y="3150703"/>
            <a:ext cx="6097656" cy="2031325"/>
          </a:xfrm>
          <a:prstGeom prst="rect">
            <a:avLst/>
          </a:prstGeom>
          <a:noFill/>
        </p:spPr>
        <p:txBody>
          <a:bodyPr wrap="square">
            <a:spAutoFit/>
          </a:bodyPr>
          <a:lstStyle/>
          <a:p>
            <a:pPr algn="l"/>
            <a:r>
              <a:rPr lang="en-GB" b="1" dirty="0">
                <a:latin typeface="Times New Roman" panose="02020603050405020304" pitchFamily="18" charset="0"/>
                <a:cs typeface="Times New Roman" panose="02020603050405020304" pitchFamily="18" charset="0"/>
              </a:rPr>
              <a:t>3</a:t>
            </a:r>
            <a:r>
              <a:rPr lang="en-GB" b="1" i="0" dirty="0">
                <a:effectLst/>
                <a:latin typeface="Times New Roman" panose="02020603050405020304" pitchFamily="18" charset="0"/>
                <a:cs typeface="Times New Roman" panose="02020603050405020304" pitchFamily="18" charset="0"/>
              </a:rPr>
              <a:t>.3 Community detection (</a:t>
            </a:r>
            <a:r>
              <a:rPr lang="en-GB" b="1" i="0" dirty="0" err="1">
                <a:effectLst/>
                <a:latin typeface="Times New Roman" panose="02020603050405020304" pitchFamily="18" charset="0"/>
                <a:cs typeface="Times New Roman" panose="02020603050405020304" pitchFamily="18" charset="0"/>
              </a:rPr>
              <a:t>louvain</a:t>
            </a:r>
            <a:r>
              <a:rPr lang="en-GB" b="1" i="0" dirty="0">
                <a:effectLst/>
                <a:latin typeface="Times New Roman" panose="02020603050405020304" pitchFamily="18" charset="0"/>
                <a:cs typeface="Times New Roman" panose="02020603050405020304" pitchFamily="18" charset="0"/>
              </a:rPr>
              <a:t> algorithm)</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Louvain modularity optimization (</a:t>
            </a:r>
            <a:r>
              <a:rPr lang="en-GB" b="0" i="0" dirty="0" err="1">
                <a:effectLst/>
                <a:latin typeface="Times New Roman" panose="02020603050405020304" pitchFamily="18" charset="0"/>
                <a:cs typeface="Times New Roman" panose="02020603050405020304" pitchFamily="18" charset="0"/>
              </a:rPr>
              <a:t>networkx</a:t>
            </a:r>
            <a:r>
              <a:rPr lang="en-GB" b="0" i="0" dirty="0">
                <a:effectLst/>
                <a:latin typeface="Times New Roman" panose="02020603050405020304" pitchFamily="18" charset="0"/>
                <a:cs typeface="Times New Roman" panose="02020603050405020304" pitchFamily="18" charset="0"/>
              </a:rPr>
              <a:t>).</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Input: full network (3,000 nodes, ~15k–25k edges).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Output: gene-to-module assignment.</a:t>
            </a:r>
          </a:p>
          <a:p>
            <a:pPr algn="l"/>
            <a:endParaRPr lang="en-GB" b="0" i="0" dirty="0">
              <a:effectLst/>
              <a:latin typeface="Times New Roman" panose="02020603050405020304" pitchFamily="18" charset="0"/>
              <a:cs typeface="Times New Roman" panose="02020603050405020304" pitchFamily="18" charset="0"/>
            </a:endParaRPr>
          </a:p>
          <a:p>
            <a:pPr algn="l"/>
            <a:r>
              <a:rPr lang="en-GB" b="0" i="0" dirty="0">
                <a:effectLst/>
                <a:latin typeface="Times New Roman" panose="02020603050405020304" pitchFamily="18" charset="0"/>
                <a:cs typeface="Times New Roman" panose="02020603050405020304" pitchFamily="18" charset="0"/>
              </a:rPr>
              <a:t>Example (her-positive):</a:t>
            </a:r>
          </a:p>
          <a:p>
            <a:pPr algn="l"/>
            <a:r>
              <a:rPr lang="en-GB" b="0" i="0" dirty="0">
                <a:solidFill>
                  <a:srgbClr val="839496"/>
                </a:solidFill>
                <a:effectLst/>
                <a:latin typeface="Times New Roman" panose="02020603050405020304" pitchFamily="18" charset="0"/>
                <a:cs typeface="Times New Roman" panose="02020603050405020304" pitchFamily="18" charset="0"/>
              </a:rPr>
              <a:t>Found 2391 modules</a:t>
            </a:r>
          </a:p>
        </p:txBody>
      </p:sp>
      <p:pic>
        <p:nvPicPr>
          <p:cNvPr id="6" name="Picture 5" descr="A close-up of a network&#10;&#10;AI-generated content may be incorrect.">
            <a:extLst>
              <a:ext uri="{FF2B5EF4-FFF2-40B4-BE49-F238E27FC236}">
                <a16:creationId xmlns:a16="http://schemas.microsoft.com/office/drawing/2014/main" id="{9DBFCCF1-9907-932E-E4DE-A49A4DD2F507}"/>
              </a:ext>
            </a:extLst>
          </p:cNvPr>
          <p:cNvPicPr>
            <a:picLocks noChangeAspect="1"/>
          </p:cNvPicPr>
          <p:nvPr/>
        </p:nvPicPr>
        <p:blipFill>
          <a:blip r:embed="rId2"/>
          <a:stretch>
            <a:fillRect/>
          </a:stretch>
        </p:blipFill>
        <p:spPr>
          <a:xfrm>
            <a:off x="5910711" y="0"/>
            <a:ext cx="6229705" cy="6858000"/>
          </a:xfrm>
          <a:prstGeom prst="rect">
            <a:avLst/>
          </a:prstGeom>
        </p:spPr>
      </p:pic>
      <p:sp>
        <p:nvSpPr>
          <p:cNvPr id="10" name="TextBox 9">
            <a:extLst>
              <a:ext uri="{FF2B5EF4-FFF2-40B4-BE49-F238E27FC236}">
                <a16:creationId xmlns:a16="http://schemas.microsoft.com/office/drawing/2014/main" id="{6A4399CA-FCC2-F980-B694-38EA87C6F0F0}"/>
              </a:ext>
            </a:extLst>
          </p:cNvPr>
          <p:cNvSpPr txBox="1"/>
          <p:nvPr/>
        </p:nvSpPr>
        <p:spPr>
          <a:xfrm>
            <a:off x="150744" y="5835348"/>
            <a:ext cx="6097656" cy="646331"/>
          </a:xfrm>
          <a:prstGeom prst="rect">
            <a:avLst/>
          </a:prstGeom>
          <a:noFill/>
        </p:spPr>
        <p:txBody>
          <a:bodyPr wrap="square">
            <a:spAutoFit/>
          </a:bodyPr>
          <a:lstStyle/>
          <a:p>
            <a:pPr algn="l"/>
            <a:r>
              <a:rPr lang="en-GB" b="1" dirty="0">
                <a:latin typeface="Times New Roman" panose="02020603050405020304" pitchFamily="18" charset="0"/>
                <a:cs typeface="Times New Roman" panose="02020603050405020304" pitchFamily="18" charset="0"/>
              </a:rPr>
              <a:t>3</a:t>
            </a:r>
            <a:r>
              <a:rPr lang="en-GB" b="1" i="0" dirty="0">
                <a:effectLst/>
                <a:latin typeface="Times New Roman" panose="02020603050405020304" pitchFamily="18" charset="0"/>
                <a:cs typeface="Times New Roman" panose="02020603050405020304" pitchFamily="18" charset="0"/>
              </a:rPr>
              <a:t>.5 Largest connected plot</a:t>
            </a:r>
          </a:p>
          <a:p>
            <a:pPr algn="l"/>
            <a:r>
              <a:rPr lang="en-GB" b="0" i="0" dirty="0">
                <a:solidFill>
                  <a:srgbClr val="839496"/>
                </a:solidFill>
                <a:effectLst/>
                <a:latin typeface="Times New Roman" panose="02020603050405020304" pitchFamily="18" charset="0"/>
                <a:cs typeface="Times New Roman" panose="02020603050405020304" pitchFamily="18" charset="0"/>
              </a:rPr>
              <a:t>Largest component: 594 nodes, 4926 edges</a:t>
            </a:r>
          </a:p>
        </p:txBody>
      </p:sp>
      <p:sp>
        <p:nvSpPr>
          <p:cNvPr id="11" name="TextBox 10">
            <a:extLst>
              <a:ext uri="{FF2B5EF4-FFF2-40B4-BE49-F238E27FC236}">
                <a16:creationId xmlns:a16="http://schemas.microsoft.com/office/drawing/2014/main" id="{37064552-E784-A962-B1F6-82099AE5C466}"/>
              </a:ext>
            </a:extLst>
          </p:cNvPr>
          <p:cNvSpPr txBox="1"/>
          <p:nvPr/>
        </p:nvSpPr>
        <p:spPr>
          <a:xfrm>
            <a:off x="152401" y="5358819"/>
            <a:ext cx="5758310" cy="646331"/>
          </a:xfrm>
          <a:prstGeom prst="rect">
            <a:avLst/>
          </a:prstGeom>
          <a:noFill/>
        </p:spPr>
        <p:txBody>
          <a:bodyPr wrap="square">
            <a:spAutoFit/>
          </a:bodyPr>
          <a:lstStyle/>
          <a:p>
            <a:r>
              <a:rPr lang="en-GB" b="1" i="0" dirty="0">
                <a:effectLst/>
                <a:latin typeface="Times New Roman" panose="02020603050405020304" pitchFamily="18" charset="0"/>
                <a:cs typeface="Times New Roman" panose="02020603050405020304" pitchFamily="18" charset="0"/>
              </a:rPr>
              <a:t>3.4 Hub gene extraction</a:t>
            </a:r>
          </a:p>
          <a:p>
            <a:pPr algn="l"/>
            <a:endParaRPr lang="en-GB" b="1" i="0" dirty="0">
              <a:solidFill>
                <a:srgbClr val="839496"/>
              </a:solidFill>
              <a:effectLst/>
              <a:latin typeface="Times New Roman" panose="02020603050405020304" pitchFamily="18" charset="0"/>
              <a:cs typeface="Times New Roman" panose="02020603050405020304" pitchFamily="18" charset="0"/>
            </a:endParaRPr>
          </a:p>
        </p:txBody>
      </p:sp>
      <p:sp>
        <p:nvSpPr>
          <p:cNvPr id="13" name="Slide Number Placeholder 12">
            <a:extLst>
              <a:ext uri="{FF2B5EF4-FFF2-40B4-BE49-F238E27FC236}">
                <a16:creationId xmlns:a16="http://schemas.microsoft.com/office/drawing/2014/main" id="{B4E24B99-1F6F-1EC6-DC81-1D6F9682435B}"/>
              </a:ext>
            </a:extLst>
          </p:cNvPr>
          <p:cNvSpPr>
            <a:spLocks noGrp="1"/>
          </p:cNvSpPr>
          <p:nvPr>
            <p:ph type="sldNum" sz="quarter" idx="12"/>
          </p:nvPr>
        </p:nvSpPr>
        <p:spPr/>
        <p:txBody>
          <a:bodyPr/>
          <a:lstStyle/>
          <a:p>
            <a:fld id="{4F05E65F-F42C-AA40-B003-6537762DB7EA}" type="slidenum">
              <a:rPr lang="hu-HU" smtClean="0"/>
              <a:t>15</a:t>
            </a:fld>
            <a:endParaRPr lang="hu-HU"/>
          </a:p>
        </p:txBody>
      </p:sp>
    </p:spTree>
    <p:extLst>
      <p:ext uri="{BB962C8B-B14F-4D97-AF65-F5344CB8AC3E}">
        <p14:creationId xmlns:p14="http://schemas.microsoft.com/office/powerpoint/2010/main" val="31940145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8B86F9-87BD-5D50-FB83-698C3BE92B19}"/>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88D85F9-70B5-0298-591F-6B57BBC86515}"/>
              </a:ext>
            </a:extLst>
          </p:cNvPr>
          <p:cNvSpPr txBox="1"/>
          <p:nvPr/>
        </p:nvSpPr>
        <p:spPr>
          <a:xfrm>
            <a:off x="152400" y="218217"/>
            <a:ext cx="6096000" cy="369332"/>
          </a:xfrm>
          <a:prstGeom prst="rect">
            <a:avLst/>
          </a:prstGeom>
          <a:noFill/>
        </p:spPr>
        <p:txBody>
          <a:bodyPr wrap="square">
            <a:spAutoFit/>
          </a:bodyPr>
          <a:lstStyle/>
          <a:p>
            <a:r>
              <a:rPr lang="en-GB" b="1" i="0" dirty="0">
                <a:effectLst/>
                <a:latin typeface="Times New Roman" panose="02020603050405020304" pitchFamily="18" charset="0"/>
                <a:cs typeface="Times New Roman" panose="02020603050405020304" pitchFamily="18" charset="0"/>
              </a:rPr>
              <a:t>4. </a:t>
            </a:r>
            <a:r>
              <a:rPr lang="en-GB" b="1" dirty="0">
                <a:latin typeface="Times New Roman" panose="02020603050405020304" pitchFamily="18" charset="0"/>
                <a:cs typeface="Times New Roman" panose="02020603050405020304" pitchFamily="18" charset="0"/>
              </a:rPr>
              <a:t>Troubleshooting</a:t>
            </a:r>
            <a:endParaRPr lang="en-GB" b="1" i="0" dirty="0">
              <a:effectLst/>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996F6ABF-0CF2-31FF-D15D-3AA9B7162A03}"/>
              </a:ext>
            </a:extLst>
          </p:cNvPr>
          <p:cNvSpPr txBox="1"/>
          <p:nvPr/>
        </p:nvSpPr>
        <p:spPr>
          <a:xfrm>
            <a:off x="152400" y="587549"/>
            <a:ext cx="10910047" cy="1477328"/>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RAM and server overload</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Loading full 91,000 cells × 33,000 genes into memory exceeds typical system capacity.</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Solution: chunked processing, but, preserving biological meaning of data </a:t>
            </a:r>
            <a:endParaRPr lang="en-GB"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Decomposed large matrices into smaller cell chunks.</a:t>
            </a:r>
          </a:p>
          <a:p>
            <a:pPr marL="742950" lvl="1" indent="-285750">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Having terminal opened and looking at the CPU%</a:t>
            </a:r>
            <a:endParaRPr lang="en-GB" b="0" i="0" dirty="0">
              <a:effectLst/>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D18E36E4-43CE-99D2-2CA1-193FCD12EADE}"/>
              </a:ext>
            </a:extLst>
          </p:cNvPr>
          <p:cNvSpPr txBox="1"/>
          <p:nvPr/>
        </p:nvSpPr>
        <p:spPr>
          <a:xfrm>
            <a:off x="152400" y="2275899"/>
            <a:ext cx="11887200" cy="4247317"/>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5.1 Combined approach</a:t>
            </a:r>
          </a:p>
          <a:p>
            <a:pPr algn="l"/>
            <a:r>
              <a:rPr lang="en-GB" b="0" i="0" dirty="0">
                <a:effectLst/>
                <a:latin typeface="Times New Roman" panose="02020603050405020304" pitchFamily="18" charset="0"/>
                <a:cs typeface="Times New Roman" panose="02020603050405020304" pitchFamily="18" charset="0"/>
              </a:rPr>
              <a:t>When having two conditions (e.g. treatment vs control), I can build co‑expression networks in two ways:</a:t>
            </a:r>
          </a:p>
          <a:p>
            <a:pPr marL="285750" indent="-285750" algn="l">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Combined network: </a:t>
            </a:r>
            <a:r>
              <a:rPr lang="en-GB" b="0" i="0" dirty="0">
                <a:effectLst/>
                <a:latin typeface="Times New Roman" panose="02020603050405020304" pitchFamily="18" charset="0"/>
                <a:cs typeface="Times New Roman" panose="02020603050405020304" pitchFamily="18" charset="0"/>
              </a:rPr>
              <a:t>pool all samples and build one network. This is best to find modules that are conserved across conditions, representing core pathways that are stable and not strongly altered by treatment/disease.</a:t>
            </a:r>
          </a:p>
          <a:p>
            <a:pPr marL="285750" indent="-285750" algn="l">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Separate networks: </a:t>
            </a:r>
            <a:r>
              <a:rPr lang="en-GB" b="0" i="0" dirty="0">
                <a:effectLst/>
                <a:latin typeface="Times New Roman" panose="02020603050405020304" pitchFamily="18" charset="0"/>
                <a:cs typeface="Times New Roman" panose="02020603050405020304" pitchFamily="18" charset="0"/>
              </a:rPr>
              <a:t>build one network per condition. This is best to find condition‑specific modules and hubs, compare connectivity and module composition and detect pathways that are disrupted only in the disease (</a:t>
            </a:r>
            <a:r>
              <a:rPr lang="en-GB" b="0" i="0" dirty="0" err="1">
                <a:effectLst/>
                <a:latin typeface="Times New Roman" panose="02020603050405020304" pitchFamily="18" charset="0"/>
                <a:cs typeface="Times New Roman" panose="02020603050405020304" pitchFamily="18" charset="0"/>
              </a:rPr>
              <a:t>e.G.</a:t>
            </a:r>
            <a:r>
              <a:rPr lang="en-GB" b="0" i="0" dirty="0">
                <a:effectLst/>
                <a:latin typeface="Times New Roman" panose="02020603050405020304" pitchFamily="18" charset="0"/>
                <a:cs typeface="Times New Roman" panose="02020603050405020304" pitchFamily="18" charset="0"/>
              </a:rPr>
              <a:t> 5xfad) or only present in normal regulation.</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A common strategy is stepwise: </a:t>
            </a:r>
            <a:r>
              <a:rPr lang="en-GB" b="1" i="0" dirty="0">
                <a:effectLst/>
                <a:latin typeface="Times New Roman" panose="02020603050405020304" pitchFamily="18" charset="0"/>
                <a:cs typeface="Times New Roman" panose="02020603050405020304" pitchFamily="18" charset="0"/>
              </a:rPr>
              <a:t>build both</a:t>
            </a:r>
          </a:p>
          <a:p>
            <a:pPr algn="l"/>
            <a:r>
              <a:rPr lang="en-GB" b="1" dirty="0">
                <a:latin typeface="Times New Roman" panose="02020603050405020304" pitchFamily="18" charset="0"/>
                <a:cs typeface="Times New Roman" panose="02020603050405020304" pitchFamily="18" charset="0"/>
              </a:rPr>
              <a:t>5.2 Leiden clusters </a:t>
            </a:r>
          </a:p>
          <a:p>
            <a:pPr algn="l"/>
            <a:r>
              <a:rPr lang="en-GB" dirty="0">
                <a:latin typeface="Times New Roman" panose="02020603050405020304" pitchFamily="18" charset="0"/>
                <a:cs typeface="Times New Roman" panose="02020603050405020304" pitchFamily="18" charset="0"/>
              </a:rPr>
              <a:t>I have the clustering results from the data presented with the article, I want to refine my clustering</a:t>
            </a:r>
          </a:p>
          <a:p>
            <a:pPr algn="l"/>
            <a:r>
              <a:rPr lang="en-GB" dirty="0">
                <a:latin typeface="Times New Roman" panose="02020603050405020304" pitchFamily="18" charset="0"/>
                <a:cs typeface="Times New Roman" panose="02020603050405020304" pitchFamily="18" charset="0"/>
              </a:rPr>
              <a:t>+ Would be nice to add more plots </a:t>
            </a:r>
            <a:r>
              <a:rPr lang="en-GB" dirty="0" err="1">
                <a:latin typeface="Times New Roman" panose="02020603050405020304" pitchFamily="18" charset="0"/>
                <a:cs typeface="Times New Roman" panose="02020603050405020304" pitchFamily="18" charset="0"/>
              </a:rPr>
              <a:t>vizualizing</a:t>
            </a:r>
            <a:r>
              <a:rPr lang="en-GB" dirty="0">
                <a:latin typeface="Times New Roman" panose="02020603050405020304" pitchFamily="18" charset="0"/>
                <a:cs typeface="Times New Roman" panose="02020603050405020304" pitchFamily="18" charset="0"/>
              </a:rPr>
              <a:t> the data</a:t>
            </a:r>
          </a:p>
          <a:p>
            <a:r>
              <a:rPr lang="en-GB" b="1" i="0" dirty="0">
                <a:effectLst/>
                <a:latin typeface="Times New Roman" panose="02020603050405020304" pitchFamily="18" charset="0"/>
                <a:cs typeface="Times New Roman" panose="02020603050405020304" pitchFamily="18" charset="0"/>
              </a:rPr>
              <a:t>5.3 Hub gene functional validation</a:t>
            </a:r>
          </a:p>
          <a:p>
            <a:r>
              <a:rPr lang="en-GB" b="1" i="0" dirty="0">
                <a:effectLst/>
                <a:latin typeface="Times New Roman" panose="02020603050405020304" pitchFamily="18" charset="0"/>
                <a:cs typeface="Times New Roman" panose="02020603050405020304" pitchFamily="18" charset="0"/>
              </a:rPr>
              <a:t>5.4 Different correlation thresholds</a:t>
            </a:r>
            <a:r>
              <a:rPr lang="en-GB" b="1" dirty="0">
                <a:latin typeface="Times New Roman" panose="02020603050405020304" pitchFamily="18" charset="0"/>
                <a:cs typeface="Times New Roman" panose="02020603050405020304" pitchFamily="18" charset="0"/>
              </a:rPr>
              <a:t> </a:t>
            </a:r>
            <a:r>
              <a:rPr lang="en-GB" dirty="0">
                <a:latin typeface="Times New Roman" panose="02020603050405020304" pitchFamily="18" charset="0"/>
                <a:cs typeface="Times New Roman" panose="02020603050405020304" pitchFamily="18" charset="0"/>
              </a:rPr>
              <a:t>(I have checked several within all samples, but I should make it more comparable and consistent)</a:t>
            </a:r>
          </a:p>
          <a:p>
            <a:r>
              <a:rPr lang="en-GB" b="1" i="0" dirty="0">
                <a:effectLst/>
                <a:latin typeface="Times New Roman" panose="02020603050405020304" pitchFamily="18" charset="0"/>
                <a:cs typeface="Times New Roman" panose="02020603050405020304" pitchFamily="18" charset="0"/>
              </a:rPr>
              <a:t>5.5. </a:t>
            </a:r>
            <a:r>
              <a:rPr lang="en-GB" dirty="0">
                <a:latin typeface="Times New Roman" panose="02020603050405020304" pitchFamily="18" charset="0"/>
                <a:cs typeface="Times New Roman" panose="02020603050405020304" pitchFamily="18" charset="0"/>
              </a:rPr>
              <a:t>Build a proper </a:t>
            </a:r>
            <a:r>
              <a:rPr lang="en-GB" b="1" dirty="0" err="1">
                <a:latin typeface="Times New Roman" panose="02020603050405020304" pitchFamily="18" charset="0"/>
                <a:cs typeface="Times New Roman" panose="02020603050405020304" pitchFamily="18" charset="0"/>
              </a:rPr>
              <a:t>github</a:t>
            </a:r>
            <a:r>
              <a:rPr lang="en-GB" b="1" dirty="0">
                <a:latin typeface="Times New Roman" panose="02020603050405020304" pitchFamily="18" charset="0"/>
                <a:cs typeface="Times New Roman" panose="02020603050405020304" pitchFamily="18" charset="0"/>
              </a:rPr>
              <a:t> repo</a:t>
            </a:r>
            <a:r>
              <a:rPr lang="en-GB" dirty="0">
                <a:latin typeface="Times New Roman" panose="02020603050405020304" pitchFamily="18" charset="0"/>
                <a:cs typeface="Times New Roman" panose="02020603050405020304" pitchFamily="18" charset="0"/>
              </a:rPr>
              <a:t>, never done before with this much data</a:t>
            </a:r>
            <a:endParaRPr lang="en-GB" b="0" i="0" dirty="0">
              <a:effectLst/>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CEA3D219-AD06-A776-51D7-7D24CC238A54}"/>
              </a:ext>
            </a:extLst>
          </p:cNvPr>
          <p:cNvSpPr txBox="1"/>
          <p:nvPr/>
        </p:nvSpPr>
        <p:spPr>
          <a:xfrm>
            <a:off x="152400" y="1906567"/>
            <a:ext cx="6096000" cy="369332"/>
          </a:xfrm>
          <a:prstGeom prst="rect">
            <a:avLst/>
          </a:prstGeom>
          <a:noFill/>
        </p:spPr>
        <p:txBody>
          <a:bodyPr wrap="square">
            <a:spAutoFit/>
          </a:bodyPr>
          <a:lstStyle/>
          <a:p>
            <a:r>
              <a:rPr lang="en-GB" b="1" dirty="0">
                <a:latin typeface="Times New Roman" panose="02020603050405020304" pitchFamily="18" charset="0"/>
                <a:cs typeface="Times New Roman" panose="02020603050405020304" pitchFamily="18" charset="0"/>
              </a:rPr>
              <a:t>5</a:t>
            </a:r>
            <a:r>
              <a:rPr lang="en-GB" b="1" i="0" dirty="0">
                <a:effectLst/>
                <a:latin typeface="Times New Roman" panose="02020603050405020304" pitchFamily="18" charset="0"/>
                <a:cs typeface="Times New Roman" panose="02020603050405020304" pitchFamily="18" charset="0"/>
              </a:rPr>
              <a:t>. </a:t>
            </a:r>
            <a:r>
              <a:rPr lang="en-GB" b="1" dirty="0">
                <a:latin typeface="Times New Roman" panose="02020603050405020304" pitchFamily="18" charset="0"/>
                <a:cs typeface="Times New Roman" panose="02020603050405020304" pitchFamily="18" charset="0"/>
              </a:rPr>
              <a:t>To do</a:t>
            </a:r>
            <a:endParaRPr lang="en-GB" b="1" i="0" dirty="0">
              <a:effectLst/>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B97066D5-6486-58A9-DDF4-38D7CC2069A5}"/>
              </a:ext>
            </a:extLst>
          </p:cNvPr>
          <p:cNvSpPr>
            <a:spLocks noGrp="1"/>
          </p:cNvSpPr>
          <p:nvPr>
            <p:ph type="sldNum" sz="quarter" idx="12"/>
          </p:nvPr>
        </p:nvSpPr>
        <p:spPr/>
        <p:txBody>
          <a:bodyPr/>
          <a:lstStyle/>
          <a:p>
            <a:fld id="{4F05E65F-F42C-AA40-B003-6537762DB7EA}" type="slidenum">
              <a:rPr lang="hu-HU" smtClean="0"/>
              <a:t>16</a:t>
            </a:fld>
            <a:endParaRPr lang="hu-HU"/>
          </a:p>
        </p:txBody>
      </p:sp>
    </p:spTree>
    <p:extLst>
      <p:ext uri="{BB962C8B-B14F-4D97-AF65-F5344CB8AC3E}">
        <p14:creationId xmlns:p14="http://schemas.microsoft.com/office/powerpoint/2010/main" val="18652057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54CAA9-077F-AB16-0822-E578DF41B232}"/>
            </a:ext>
          </a:extLst>
        </p:cNvPr>
        <p:cNvGrpSpPr/>
        <p:nvPr/>
      </p:nvGrpSpPr>
      <p:grpSpPr>
        <a:xfrm>
          <a:off x="0" y="0"/>
          <a:ext cx="0" cy="0"/>
          <a:chOff x="0" y="0"/>
          <a:chExt cx="0" cy="0"/>
        </a:xfrm>
      </p:grpSpPr>
      <p:pic>
        <p:nvPicPr>
          <p:cNvPr id="1026" name="Picture 2" descr="Item - A single-cell RNA expression atlas of normal, preneoplastic and tumorigenic  states in the human breast - La Trobe - Figshare">
            <a:extLst>
              <a:ext uri="{FF2B5EF4-FFF2-40B4-BE49-F238E27FC236}">
                <a16:creationId xmlns:a16="http://schemas.microsoft.com/office/drawing/2014/main" id="{B4A012F7-96E1-31E1-6F88-22A879C68C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5366" y="497907"/>
            <a:ext cx="3582442" cy="471449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 single‐cell RNA expression atlas of normal, preneoplastic and tumorigenic  states in the human breast | The EMBO Journal | Springer Nature Link">
            <a:extLst>
              <a:ext uri="{FF2B5EF4-FFF2-40B4-BE49-F238E27FC236}">
                <a16:creationId xmlns:a16="http://schemas.microsoft.com/office/drawing/2014/main" id="{4572B3DD-7CDA-14D1-1AB1-C9013708CC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62196" y="518667"/>
            <a:ext cx="3142357" cy="467297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327B52B-3429-2A7B-7CFF-761EDA1BAD83}"/>
              </a:ext>
            </a:extLst>
          </p:cNvPr>
          <p:cNvSpPr txBox="1"/>
          <p:nvPr/>
        </p:nvSpPr>
        <p:spPr>
          <a:xfrm>
            <a:off x="393457" y="6204764"/>
            <a:ext cx="6307561" cy="369332"/>
          </a:xfrm>
          <a:prstGeom prst="rect">
            <a:avLst/>
          </a:prstGeom>
          <a:noFill/>
        </p:spPr>
        <p:txBody>
          <a:bodyPr wrap="none" rtlCol="0">
            <a:spAutoFit/>
          </a:bodyPr>
          <a:lstStyle/>
          <a:p>
            <a:r>
              <a:rPr lang="hu-HU" dirty="0">
                <a:latin typeface="Times New Roman" panose="02020603050405020304" pitchFamily="18" charset="0"/>
                <a:cs typeface="Times New Roman" panose="02020603050405020304" pitchFamily="18" charset="0"/>
              </a:rPr>
              <a:t>https://</a:t>
            </a:r>
            <a:r>
              <a:rPr lang="hu-HU" dirty="0" err="1">
                <a:latin typeface="Times New Roman" panose="02020603050405020304" pitchFamily="18" charset="0"/>
                <a:cs typeface="Times New Roman" panose="02020603050405020304" pitchFamily="18" charset="0"/>
              </a:rPr>
              <a:t>www.ncbi.nlm.nih.gov</a:t>
            </a:r>
            <a:r>
              <a:rPr lang="hu-HU" dirty="0">
                <a:latin typeface="Times New Roman" panose="02020603050405020304" pitchFamily="18" charset="0"/>
                <a:cs typeface="Times New Roman" panose="02020603050405020304" pitchFamily="18" charset="0"/>
              </a:rPr>
              <a:t>/</a:t>
            </a:r>
            <a:r>
              <a:rPr lang="hu-HU" dirty="0" err="1">
                <a:latin typeface="Times New Roman" panose="02020603050405020304" pitchFamily="18" charset="0"/>
                <a:cs typeface="Times New Roman" panose="02020603050405020304" pitchFamily="18" charset="0"/>
              </a:rPr>
              <a:t>geo</a:t>
            </a:r>
            <a:r>
              <a:rPr lang="hu-HU" dirty="0">
                <a:latin typeface="Times New Roman" panose="02020603050405020304" pitchFamily="18" charset="0"/>
                <a:cs typeface="Times New Roman" panose="02020603050405020304" pitchFamily="18" charset="0"/>
              </a:rPr>
              <a:t>/</a:t>
            </a:r>
            <a:r>
              <a:rPr lang="hu-HU" dirty="0" err="1">
                <a:latin typeface="Times New Roman" panose="02020603050405020304" pitchFamily="18" charset="0"/>
                <a:cs typeface="Times New Roman" panose="02020603050405020304" pitchFamily="18" charset="0"/>
              </a:rPr>
              <a:t>query</a:t>
            </a:r>
            <a:r>
              <a:rPr lang="hu-HU" dirty="0">
                <a:latin typeface="Times New Roman" panose="02020603050405020304" pitchFamily="18" charset="0"/>
                <a:cs typeface="Times New Roman" panose="02020603050405020304" pitchFamily="18" charset="0"/>
              </a:rPr>
              <a:t>/</a:t>
            </a:r>
            <a:r>
              <a:rPr lang="hu-HU" dirty="0" err="1">
                <a:latin typeface="Times New Roman" panose="02020603050405020304" pitchFamily="18" charset="0"/>
                <a:cs typeface="Times New Roman" panose="02020603050405020304" pitchFamily="18" charset="0"/>
              </a:rPr>
              <a:t>acc.cgi?acc</a:t>
            </a:r>
            <a:r>
              <a:rPr lang="hu-HU" dirty="0">
                <a:latin typeface="Times New Roman" panose="02020603050405020304" pitchFamily="18" charset="0"/>
                <a:cs typeface="Times New Roman" panose="02020603050405020304" pitchFamily="18" charset="0"/>
              </a:rPr>
              <a:t>=GSE161529</a:t>
            </a:r>
          </a:p>
        </p:txBody>
      </p:sp>
      <p:sp>
        <p:nvSpPr>
          <p:cNvPr id="8" name="TextBox 7">
            <a:extLst>
              <a:ext uri="{FF2B5EF4-FFF2-40B4-BE49-F238E27FC236}">
                <a16:creationId xmlns:a16="http://schemas.microsoft.com/office/drawing/2014/main" id="{78A0D01B-F8F6-8DD8-9022-8A17EDFAD20E}"/>
              </a:ext>
            </a:extLst>
          </p:cNvPr>
          <p:cNvSpPr txBox="1"/>
          <p:nvPr/>
        </p:nvSpPr>
        <p:spPr>
          <a:xfrm>
            <a:off x="393457" y="5579334"/>
            <a:ext cx="11511096" cy="523220"/>
          </a:xfrm>
          <a:prstGeom prst="rect">
            <a:avLst/>
          </a:prstGeom>
          <a:noFill/>
        </p:spPr>
        <p:txBody>
          <a:bodyPr wrap="square">
            <a:spAutoFit/>
          </a:bodyPr>
          <a:lstStyle/>
          <a:p>
            <a:r>
              <a:rPr lang="en-GB" sz="1400" b="0" i="0" dirty="0">
                <a:solidFill>
                  <a:srgbClr val="222222"/>
                </a:solidFill>
                <a:effectLst/>
                <a:latin typeface="Times New Roman" panose="02020603050405020304" pitchFamily="18" charset="0"/>
                <a:cs typeface="Times New Roman" panose="02020603050405020304" pitchFamily="18" charset="0"/>
              </a:rPr>
              <a:t>Pal, B., Chen, Y., Vaillant, F. </a:t>
            </a:r>
            <a:r>
              <a:rPr lang="en-GB" sz="1400" b="0" i="1" dirty="0">
                <a:solidFill>
                  <a:srgbClr val="222222"/>
                </a:solidFill>
                <a:effectLst/>
                <a:latin typeface="Times New Roman" panose="02020603050405020304" pitchFamily="18" charset="0"/>
                <a:cs typeface="Times New Roman" panose="02020603050405020304" pitchFamily="18" charset="0"/>
              </a:rPr>
              <a:t>et al.</a:t>
            </a:r>
            <a:r>
              <a:rPr lang="en-GB" sz="1400" b="0" i="0" dirty="0">
                <a:solidFill>
                  <a:srgbClr val="222222"/>
                </a:solidFill>
                <a:effectLst/>
                <a:latin typeface="Times New Roman" panose="02020603050405020304" pitchFamily="18" charset="0"/>
                <a:cs typeface="Times New Roman" panose="02020603050405020304" pitchFamily="18" charset="0"/>
              </a:rPr>
              <a:t> A single‐cell RNA expression atlas of normal, preneoplastic and tumorigenic states in the human breast. </a:t>
            </a:r>
            <a:r>
              <a:rPr lang="en-GB" sz="1400" b="0" i="1" dirty="0">
                <a:solidFill>
                  <a:srgbClr val="222222"/>
                </a:solidFill>
                <a:effectLst/>
                <a:latin typeface="Times New Roman" panose="02020603050405020304" pitchFamily="18" charset="0"/>
                <a:cs typeface="Times New Roman" panose="02020603050405020304" pitchFamily="18" charset="0"/>
              </a:rPr>
              <a:t>EMBO J</a:t>
            </a:r>
            <a:r>
              <a:rPr lang="en-GB" sz="1400" b="0" i="0" dirty="0">
                <a:solidFill>
                  <a:srgbClr val="222222"/>
                </a:solidFill>
                <a:effectLst/>
                <a:latin typeface="Times New Roman" panose="02020603050405020304" pitchFamily="18" charset="0"/>
                <a:cs typeface="Times New Roman" panose="02020603050405020304" pitchFamily="18" charset="0"/>
              </a:rPr>
              <a:t> </a:t>
            </a:r>
            <a:r>
              <a:rPr lang="en-GB" sz="1400" b="1" i="0" dirty="0">
                <a:solidFill>
                  <a:srgbClr val="222222"/>
                </a:solidFill>
                <a:effectLst/>
                <a:latin typeface="Times New Roman" panose="02020603050405020304" pitchFamily="18" charset="0"/>
                <a:cs typeface="Times New Roman" panose="02020603050405020304" pitchFamily="18" charset="0"/>
              </a:rPr>
              <a:t>40</a:t>
            </a:r>
            <a:r>
              <a:rPr lang="en-GB" sz="1400" b="0" i="0" dirty="0">
                <a:solidFill>
                  <a:srgbClr val="222222"/>
                </a:solidFill>
                <a:effectLst/>
                <a:latin typeface="Times New Roman" panose="02020603050405020304" pitchFamily="18" charset="0"/>
                <a:cs typeface="Times New Roman" panose="02020603050405020304" pitchFamily="18" charset="0"/>
              </a:rPr>
              <a:t>, EMBJ2020107333 (2021). </a:t>
            </a:r>
            <a:r>
              <a:rPr lang="en-GB" sz="1400" i="0" dirty="0">
                <a:solidFill>
                  <a:srgbClr val="222222"/>
                </a:solidFill>
                <a:effectLst/>
                <a:latin typeface="Times New Roman" panose="02020603050405020304" pitchFamily="18" charset="0"/>
                <a:cs typeface="Times New Roman" panose="02020603050405020304" pitchFamily="18" charset="0"/>
              </a:rPr>
              <a:t>https://</a:t>
            </a:r>
            <a:r>
              <a:rPr lang="en-GB" sz="1400" i="0" dirty="0" err="1">
                <a:solidFill>
                  <a:srgbClr val="222222"/>
                </a:solidFill>
                <a:effectLst/>
                <a:latin typeface="Times New Roman" panose="02020603050405020304" pitchFamily="18" charset="0"/>
                <a:cs typeface="Times New Roman" panose="02020603050405020304" pitchFamily="18" charset="0"/>
              </a:rPr>
              <a:t>doi.org</a:t>
            </a:r>
            <a:r>
              <a:rPr lang="en-GB" sz="1400" i="0" dirty="0">
                <a:solidFill>
                  <a:srgbClr val="222222"/>
                </a:solidFill>
                <a:effectLst/>
                <a:latin typeface="Times New Roman" panose="02020603050405020304" pitchFamily="18" charset="0"/>
                <a:cs typeface="Times New Roman" panose="02020603050405020304" pitchFamily="18" charset="0"/>
              </a:rPr>
              <a:t>/10.15252/embj.2020107333</a:t>
            </a:r>
            <a:endParaRPr lang="hu-HU" sz="14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37FEC5F9-BC1C-B329-306C-0882376F5ACE}"/>
              </a:ext>
            </a:extLst>
          </p:cNvPr>
          <p:cNvSpPr txBox="1"/>
          <p:nvPr/>
        </p:nvSpPr>
        <p:spPr>
          <a:xfrm>
            <a:off x="3915983" y="369564"/>
            <a:ext cx="4688038" cy="4801314"/>
          </a:xfrm>
          <a:prstGeom prst="rect">
            <a:avLst/>
          </a:prstGeom>
          <a:noFill/>
        </p:spPr>
        <p:txBody>
          <a:bodyPr wrap="square">
            <a:spAutoFit/>
          </a:bodyPr>
          <a:lstStyle/>
          <a:p>
            <a:r>
              <a:rPr lang="en-GB" b="1" i="0" dirty="0">
                <a:effectLst/>
                <a:latin typeface="Times New Roman" panose="02020603050405020304" pitchFamily="18" charset="0"/>
                <a:cs typeface="Times New Roman" panose="02020603050405020304" pitchFamily="18" charset="0"/>
              </a:rPr>
              <a:t>Total Samples: </a:t>
            </a:r>
            <a:r>
              <a:rPr lang="en-GB" b="0" i="0" dirty="0">
                <a:effectLst/>
                <a:latin typeface="Times New Roman" panose="02020603050405020304" pitchFamily="18" charset="0"/>
                <a:cs typeface="Times New Roman" panose="02020603050405020304" pitchFamily="18" charset="0"/>
              </a:rPr>
              <a:t>69 unique biological samples across 6 molecular groups.</a:t>
            </a:r>
          </a:p>
          <a:p>
            <a:endParaRPr lang="en-GB" dirty="0">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Normal (24 samples, 83,522 epithelial cells)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ER-positive (27 samples, 91,908 epithelial cells)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HER2-positive (6 samples, 19,693 epithelial cells)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Triple-negative (4 samples, 7,561 epithelial cells)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TN-BRCA1 (4 samples, 14,186 epithelial cells)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BRCA1 pre-neoplastic (4 samples, 7,644 epithelial cells)</a:t>
            </a:r>
          </a:p>
          <a:p>
            <a:br>
              <a:rPr lang="en-GB" dirty="0">
                <a:latin typeface="Times New Roman" panose="02020603050405020304" pitchFamily="18" charset="0"/>
                <a:cs typeface="Times New Roman" panose="02020603050405020304" pitchFamily="18" charset="0"/>
              </a:rPr>
            </a:br>
            <a:r>
              <a:rPr lang="en-GB" b="1" i="0" dirty="0">
                <a:effectLst/>
                <a:latin typeface="Times New Roman" panose="02020603050405020304" pitchFamily="18" charset="0"/>
                <a:cs typeface="Times New Roman" panose="02020603050405020304" pitchFamily="18" charset="0"/>
              </a:rPr>
              <a:t>Total Epithelial Cells: </a:t>
            </a:r>
            <a:r>
              <a:rPr lang="en-GB" b="0" i="0" dirty="0">
                <a:effectLst/>
                <a:latin typeface="Times New Roman" panose="02020603050405020304" pitchFamily="18" charset="0"/>
                <a:cs typeface="Times New Roman" panose="02020603050405020304" pitchFamily="18" charset="0"/>
              </a:rPr>
              <a:t>~230,000 cells.</a:t>
            </a:r>
          </a:p>
          <a:p>
            <a:r>
              <a:rPr lang="en-GB" dirty="0">
                <a:latin typeface="Times New Roman" panose="02020603050405020304" pitchFamily="18" charset="0"/>
                <a:cs typeface="Times New Roman" panose="02020603050405020304" pitchFamily="18" charset="0"/>
              </a:rPr>
              <a:t>Note: not raw data</a:t>
            </a:r>
            <a:endParaRPr lang="hu-HU" dirty="0">
              <a:latin typeface="Times New Roman" panose="02020603050405020304" pitchFamily="18" charset="0"/>
              <a:cs typeface="Times New Roman" panose="02020603050405020304" pitchFamily="18" charset="0"/>
            </a:endParaRPr>
          </a:p>
        </p:txBody>
      </p:sp>
      <p:sp>
        <p:nvSpPr>
          <p:cNvPr id="11" name="Slide Number Placeholder 10">
            <a:extLst>
              <a:ext uri="{FF2B5EF4-FFF2-40B4-BE49-F238E27FC236}">
                <a16:creationId xmlns:a16="http://schemas.microsoft.com/office/drawing/2014/main" id="{A8D5DC09-8EAE-89F8-3F06-3D932F4A9099}"/>
              </a:ext>
            </a:extLst>
          </p:cNvPr>
          <p:cNvSpPr>
            <a:spLocks noGrp="1"/>
          </p:cNvSpPr>
          <p:nvPr>
            <p:ph type="sldNum" sz="quarter" idx="12"/>
          </p:nvPr>
        </p:nvSpPr>
        <p:spPr/>
        <p:txBody>
          <a:bodyPr/>
          <a:lstStyle/>
          <a:p>
            <a:fld id="{4F05E65F-F42C-AA40-B003-6537762DB7EA}" type="slidenum">
              <a:rPr lang="hu-HU" smtClean="0"/>
              <a:t>2</a:t>
            </a:fld>
            <a:endParaRPr lang="hu-HU"/>
          </a:p>
        </p:txBody>
      </p:sp>
    </p:spTree>
    <p:extLst>
      <p:ext uri="{BB962C8B-B14F-4D97-AF65-F5344CB8AC3E}">
        <p14:creationId xmlns:p14="http://schemas.microsoft.com/office/powerpoint/2010/main" val="37771017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347047-43E8-9C18-0B70-F89E670C595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A97D525-5DD8-9D58-67EA-C921A8299920}"/>
              </a:ext>
            </a:extLst>
          </p:cNvPr>
          <p:cNvSpPr txBox="1"/>
          <p:nvPr/>
        </p:nvSpPr>
        <p:spPr>
          <a:xfrm>
            <a:off x="311426" y="275847"/>
            <a:ext cx="6096000" cy="369332"/>
          </a:xfrm>
          <a:prstGeom prst="rect">
            <a:avLst/>
          </a:prstGeom>
          <a:noFill/>
        </p:spPr>
        <p:txBody>
          <a:bodyPr wrap="square">
            <a:spAutoFit/>
          </a:bodyPr>
          <a:lstStyle/>
          <a:p>
            <a:pPr algn="l"/>
            <a:r>
              <a:rPr lang="en-GB" b="1" i="0">
                <a:effectLst/>
                <a:latin typeface="Times New Roman" panose="02020603050405020304" pitchFamily="18" charset="0"/>
                <a:cs typeface="Times New Roman" panose="02020603050405020304" pitchFamily="18" charset="0"/>
              </a:rPr>
              <a:t>0. Getting data and </a:t>
            </a:r>
            <a:r>
              <a:rPr lang="en-GB" b="1">
                <a:latin typeface="Times New Roman" panose="02020603050405020304" pitchFamily="18" charset="0"/>
                <a:cs typeface="Times New Roman" panose="02020603050405020304" pitchFamily="18" charset="0"/>
              </a:rPr>
              <a:t>h</a:t>
            </a:r>
            <a:r>
              <a:rPr lang="en-GB" b="1" i="0">
                <a:effectLst/>
                <a:latin typeface="Times New Roman" panose="02020603050405020304" pitchFamily="18" charset="0"/>
                <a:cs typeface="Times New Roman" panose="02020603050405020304" pitchFamily="18" charset="0"/>
              </a:rPr>
              <a:t>armonization</a:t>
            </a:r>
            <a:endParaRPr lang="en-GB" b="1" i="0" dirty="0">
              <a:effectLst/>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06E0E2BB-ABAE-BFA0-2D55-85FDCE38CA42}"/>
              </a:ext>
            </a:extLst>
          </p:cNvPr>
          <p:cNvSpPr txBox="1"/>
          <p:nvPr/>
        </p:nvSpPr>
        <p:spPr>
          <a:xfrm>
            <a:off x="311425" y="730473"/>
            <a:ext cx="11551711" cy="5355312"/>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0.1 Source</a:t>
            </a:r>
            <a:endParaRPr lang="en-GB" b="1"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All raw data sourced from GEO accession </a:t>
            </a:r>
            <a:r>
              <a:rPr lang="en-GB" b="1" i="0" dirty="0">
                <a:effectLst/>
                <a:latin typeface="Times New Roman" panose="02020603050405020304" pitchFamily="18" charset="0"/>
                <a:cs typeface="Times New Roman" panose="02020603050405020304" pitchFamily="18" charset="0"/>
              </a:rPr>
              <a:t>GSE161529</a:t>
            </a:r>
            <a:r>
              <a:rPr lang="en-GB" b="0" i="0" dirty="0">
                <a:effectLst/>
                <a:latin typeface="Times New Roman" panose="02020603050405020304" pitchFamily="18" charset="0"/>
                <a:cs typeface="Times New Roman" panose="02020603050405020304" pitchFamily="18" charset="0"/>
              </a:rPr>
              <a:t> (10X genomics 3' </a:t>
            </a:r>
            <a:r>
              <a:rPr lang="en-GB" b="0" i="0" dirty="0" err="1">
                <a:effectLst/>
                <a:latin typeface="Times New Roman" panose="02020603050405020304" pitchFamily="18" charset="0"/>
                <a:cs typeface="Times New Roman" panose="02020603050405020304" pitchFamily="18" charset="0"/>
              </a:rPr>
              <a:t>scrna-seq</a:t>
            </a:r>
            <a:r>
              <a:rPr lang="en-GB" b="0" i="0" dirty="0">
                <a:effectLst/>
                <a:latin typeface="Times New Roman" panose="02020603050405020304" pitchFamily="18" charset="0"/>
                <a:cs typeface="Times New Roman" panose="02020603050405020304" pitchFamily="18" charset="0"/>
              </a:rPr>
              <a:t>):</a:t>
            </a:r>
          </a:p>
          <a:p>
            <a:pPr marL="742950" lvl="1" indent="-285750">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Format</a:t>
            </a:r>
            <a:r>
              <a:rPr lang="en-GB" b="0" i="0" dirty="0">
                <a:effectLst/>
                <a:latin typeface="Times New Roman" panose="02020603050405020304" pitchFamily="18" charset="0"/>
                <a:cs typeface="Times New Roman" panose="02020603050405020304" pitchFamily="18" charset="0"/>
              </a:rPr>
              <a:t>: compressed </a:t>
            </a:r>
            <a:r>
              <a:rPr lang="en-GB" b="0" i="0" dirty="0" err="1">
                <a:effectLst/>
                <a:latin typeface="Times New Roman" panose="02020603050405020304" pitchFamily="18" charset="0"/>
                <a:cs typeface="Times New Roman" panose="02020603050405020304" pitchFamily="18" charset="0"/>
              </a:rPr>
              <a:t>matrixmarket</a:t>
            </a:r>
            <a:r>
              <a:rPr lang="en-GB" b="0" i="0" dirty="0">
                <a:effectLst/>
                <a:latin typeface="Times New Roman" panose="02020603050405020304" pitchFamily="18" charset="0"/>
                <a:cs typeface="Times New Roman" panose="02020603050405020304" pitchFamily="18" charset="0"/>
              </a:rPr>
              <a:t> count matrices, barcode files, and feature table (</a:t>
            </a:r>
            <a:r>
              <a:rPr lang="en-GB" b="0" i="0" dirty="0" err="1">
                <a:effectLst/>
                <a:latin typeface="Times New Roman" panose="02020603050405020304" pitchFamily="18" charset="0"/>
                <a:cs typeface="Times New Roman" panose="02020603050405020304" pitchFamily="18" charset="0"/>
              </a:rPr>
              <a:t>ensembl</a:t>
            </a:r>
            <a:r>
              <a:rPr lang="en-GB" b="0" i="0" dirty="0">
                <a:effectLst/>
                <a:latin typeface="Times New Roman" panose="02020603050405020304" pitchFamily="18" charset="0"/>
                <a:cs typeface="Times New Roman" panose="02020603050405020304" pitchFamily="18" charset="0"/>
              </a:rPr>
              <a:t> gene ids).</a:t>
            </a:r>
          </a:p>
          <a:p>
            <a:pPr marL="742950" lvl="1" indent="-285750">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Reference genome: </a:t>
            </a:r>
            <a:r>
              <a:rPr lang="en-GB" b="0" i="0" dirty="0">
                <a:effectLst/>
                <a:latin typeface="Times New Roman" panose="02020603050405020304" pitchFamily="18" charset="0"/>
                <a:cs typeface="Times New Roman" panose="02020603050405020304" pitchFamily="18" charset="0"/>
              </a:rPr>
              <a:t>grch38 (33,514 genes total).</a:t>
            </a:r>
          </a:p>
          <a:p>
            <a:pPr marL="742950" lvl="1" indent="-285750">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Structure</a:t>
            </a:r>
            <a:r>
              <a:rPr lang="en-GB" b="0" i="0" dirty="0">
                <a:effectLst/>
                <a:latin typeface="Times New Roman" panose="02020603050405020304" pitchFamily="18" charset="0"/>
                <a:cs typeface="Times New Roman" panose="02020603050405020304" pitchFamily="18" charset="0"/>
              </a:rPr>
              <a:t>: one count matrix per sample (genes × cells, sparse format).</a:t>
            </a:r>
          </a:p>
          <a:p>
            <a:pPr algn="l"/>
            <a:endParaRPr lang="en-GB" dirty="0">
              <a:latin typeface="Times New Roman" panose="02020603050405020304" pitchFamily="18" charset="0"/>
              <a:cs typeface="Times New Roman" panose="02020603050405020304" pitchFamily="18" charset="0"/>
            </a:endParaRPr>
          </a:p>
          <a:p>
            <a:pPr algn="l"/>
            <a:r>
              <a:rPr lang="en-GB" b="1" i="0" dirty="0">
                <a:effectLst/>
                <a:latin typeface="Times New Roman" panose="02020603050405020304" pitchFamily="18" charset="0"/>
                <a:cs typeface="Times New Roman" panose="02020603050405020304" pitchFamily="18" charset="0"/>
              </a:rPr>
              <a:t>0.2 Metadata integration and sample classification</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Loaded sample-level metadata from GEO (titles, cell counts, accessions).</a:t>
            </a:r>
          </a:p>
          <a:p>
            <a:pPr marL="742950" lvl="1" indent="-285750">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C</a:t>
            </a:r>
            <a:r>
              <a:rPr lang="en-GB" b="0" i="0" dirty="0">
                <a:effectLst/>
                <a:latin typeface="Times New Roman" panose="02020603050405020304" pitchFamily="18" charset="0"/>
                <a:cs typeface="Times New Roman" panose="02020603050405020304" pitchFamily="18" charset="0"/>
              </a:rPr>
              <a:t>onsolidated table: </a:t>
            </a:r>
            <a:r>
              <a:rPr lang="en-GB" b="0" i="0" dirty="0" err="1">
                <a:effectLst/>
                <a:latin typeface="Times New Roman" panose="02020603050405020304" pitchFamily="18" charset="0"/>
                <a:cs typeface="Times New Roman" panose="02020603050405020304" pitchFamily="18" charset="0"/>
              </a:rPr>
              <a:t>thebigboss.Csv</a:t>
            </a:r>
            <a:r>
              <a:rPr lang="en-GB" b="0" i="0" dirty="0">
                <a:effectLst/>
                <a:latin typeface="Times New Roman" panose="02020603050405020304" pitchFamily="18" charset="0"/>
                <a:cs typeface="Times New Roman" panose="02020603050405020304" pitchFamily="18" charset="0"/>
              </a:rPr>
              <a:t> containing GEO ids, sample names, file paths, pre-qc cell counts and sample types.</a:t>
            </a:r>
          </a:p>
          <a:p>
            <a:pPr marL="742950" lvl="1" indent="-285750">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R</a:t>
            </a:r>
            <a:r>
              <a:rPr lang="en-GB" b="0" i="0" dirty="0">
                <a:effectLst/>
                <a:latin typeface="Times New Roman" panose="02020603050405020304" pitchFamily="18" charset="0"/>
                <a:cs typeface="Times New Roman" panose="02020603050405020304" pitchFamily="18" charset="0"/>
              </a:rPr>
              <a:t>ule-based classification function </a:t>
            </a:r>
            <a:r>
              <a:rPr lang="en-GB" b="0" i="0" dirty="0" err="1">
                <a:effectLst/>
                <a:latin typeface="Times New Roman" panose="02020603050405020304" pitchFamily="18" charset="0"/>
                <a:cs typeface="Times New Roman" panose="02020603050405020304" pitchFamily="18" charset="0"/>
              </a:rPr>
              <a:t>classify_sample_type</a:t>
            </a:r>
            <a:r>
              <a:rPr lang="en-GB" b="0" i="0" dirty="0">
                <a:effectLst/>
                <a:latin typeface="Times New Roman" panose="02020603050405020304" pitchFamily="18" charset="0"/>
                <a:cs typeface="Times New Roman" panose="02020603050405020304" pitchFamily="18" charset="0"/>
              </a:rPr>
              <a:t>() to automatically assign each sample to biological category:</a:t>
            </a:r>
          </a:p>
          <a:p>
            <a:pPr marL="1200150" lvl="2"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Normal (24 samples, 83,522 epithelial cells)</a:t>
            </a:r>
          </a:p>
          <a:p>
            <a:pPr marL="1200150" lvl="2"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Er-positive (27 samples, 91,908 epithelial cells)</a:t>
            </a:r>
          </a:p>
          <a:p>
            <a:pPr marL="1200150" lvl="2"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Her2-positive (6 samples, 19,693 epithelial cells)</a:t>
            </a:r>
          </a:p>
          <a:p>
            <a:pPr marL="1200150" lvl="2"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Triple-negative (4 samples, 7,561 epithelial cells)</a:t>
            </a:r>
          </a:p>
          <a:p>
            <a:pPr marL="1200150" lvl="2"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TN-BRCA1 (4 samples, 14,186 epithelial cells)</a:t>
            </a:r>
          </a:p>
          <a:p>
            <a:pPr marL="1200150" lvl="2"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BRCA1 pre-neoplastic (4 samples, 7,644 epithelial cells)</a:t>
            </a:r>
          </a:p>
          <a:p>
            <a:pPr lvl="2"/>
            <a:endParaRPr lang="en-GB" b="0" i="0" dirty="0">
              <a:effectLst/>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44D82460-0BCA-7B7D-6CB2-7EE3BACBF79C}"/>
              </a:ext>
            </a:extLst>
          </p:cNvPr>
          <p:cNvSpPr txBox="1"/>
          <p:nvPr/>
        </p:nvSpPr>
        <p:spPr>
          <a:xfrm>
            <a:off x="328865" y="5901119"/>
            <a:ext cx="11551710" cy="369332"/>
          </a:xfrm>
          <a:prstGeom prst="rect">
            <a:avLst/>
          </a:prstGeom>
          <a:noFill/>
        </p:spPr>
        <p:txBody>
          <a:bodyPr wrap="square">
            <a:spAutoFit/>
          </a:bodyPr>
          <a:lstStyle/>
          <a:p>
            <a:r>
              <a:rPr lang="en-GB" b="1" i="0" dirty="0">
                <a:effectLst/>
                <a:latin typeface="Times New Roman" panose="02020603050405020304" pitchFamily="18" charset="0"/>
                <a:cs typeface="Times New Roman" panose="02020603050405020304" pitchFamily="18" charset="0"/>
              </a:rPr>
              <a:t>0.3 </a:t>
            </a:r>
            <a:r>
              <a:rPr lang="en-GB" b="0" i="0" dirty="0">
                <a:effectLst/>
                <a:latin typeface="Times New Roman" panose="02020603050405020304" pitchFamily="18" charset="0"/>
                <a:cs typeface="Times New Roman" panose="02020603050405020304" pitchFamily="18" charset="0"/>
              </a:rPr>
              <a:t>Enhanced metadata table saved as </a:t>
            </a:r>
            <a:r>
              <a:rPr lang="en-GB" b="0" i="0" dirty="0" err="1">
                <a:effectLst/>
                <a:latin typeface="Times New Roman" panose="02020603050405020304" pitchFamily="18" charset="0"/>
                <a:cs typeface="Times New Roman" panose="02020603050405020304" pitchFamily="18" charset="0"/>
              </a:rPr>
              <a:t>TheBigBoss_enhanced.csv</a:t>
            </a:r>
            <a:r>
              <a:rPr lang="en-GB" b="0" i="0" dirty="0">
                <a:effectLst/>
                <a:latin typeface="Times New Roman" panose="02020603050405020304" pitchFamily="18" charset="0"/>
                <a:cs typeface="Times New Roman" panose="02020603050405020304" pitchFamily="18" charset="0"/>
              </a:rPr>
              <a:t> for downstream traceability.</a:t>
            </a:r>
            <a:endParaRPr lang="hu-HU" dirty="0">
              <a:latin typeface="Times New Roman" panose="02020603050405020304" pitchFamily="18" charset="0"/>
              <a:cs typeface="Times New Roman" panose="02020603050405020304" pitchFamily="18" charset="0"/>
            </a:endParaRPr>
          </a:p>
        </p:txBody>
      </p:sp>
      <p:sp>
        <p:nvSpPr>
          <p:cNvPr id="12" name="Slide Number Placeholder 11">
            <a:extLst>
              <a:ext uri="{FF2B5EF4-FFF2-40B4-BE49-F238E27FC236}">
                <a16:creationId xmlns:a16="http://schemas.microsoft.com/office/drawing/2014/main" id="{5FF8D519-700A-4B0E-DAAE-9C9C7F5646AF}"/>
              </a:ext>
            </a:extLst>
          </p:cNvPr>
          <p:cNvSpPr>
            <a:spLocks noGrp="1"/>
          </p:cNvSpPr>
          <p:nvPr>
            <p:ph type="sldNum" sz="quarter" idx="12"/>
          </p:nvPr>
        </p:nvSpPr>
        <p:spPr/>
        <p:txBody>
          <a:bodyPr/>
          <a:lstStyle/>
          <a:p>
            <a:fld id="{4F05E65F-F42C-AA40-B003-6537762DB7EA}" type="slidenum">
              <a:rPr lang="hu-HU" smtClean="0"/>
              <a:t>3</a:t>
            </a:fld>
            <a:endParaRPr lang="hu-HU"/>
          </a:p>
        </p:txBody>
      </p:sp>
    </p:spTree>
    <p:extLst>
      <p:ext uri="{BB962C8B-B14F-4D97-AF65-F5344CB8AC3E}">
        <p14:creationId xmlns:p14="http://schemas.microsoft.com/office/powerpoint/2010/main" val="17473752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28A734-CE48-485F-B0FA-2FBAEEABA55F}"/>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A13AC571-60D9-FB00-D3AF-8F4FB2FAE46F}"/>
              </a:ext>
            </a:extLst>
          </p:cNvPr>
          <p:cNvSpPr txBox="1"/>
          <p:nvPr/>
        </p:nvSpPr>
        <p:spPr>
          <a:xfrm>
            <a:off x="152400" y="218217"/>
            <a:ext cx="6096000" cy="369332"/>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0.4 Getting data and </a:t>
            </a:r>
            <a:r>
              <a:rPr lang="en-GB" b="1" dirty="0">
                <a:latin typeface="Times New Roman" panose="02020603050405020304" pitchFamily="18" charset="0"/>
                <a:cs typeface="Times New Roman" panose="02020603050405020304" pitchFamily="18" charset="0"/>
              </a:rPr>
              <a:t>h</a:t>
            </a:r>
            <a:r>
              <a:rPr lang="en-GB" b="1" i="0" dirty="0">
                <a:effectLst/>
                <a:latin typeface="Times New Roman" panose="02020603050405020304" pitchFamily="18" charset="0"/>
                <a:cs typeface="Times New Roman" panose="02020603050405020304" pitchFamily="18" charset="0"/>
              </a:rPr>
              <a:t>armonization</a:t>
            </a:r>
          </a:p>
        </p:txBody>
      </p:sp>
      <p:sp>
        <p:nvSpPr>
          <p:cNvPr id="3" name="TextBox 2">
            <a:extLst>
              <a:ext uri="{FF2B5EF4-FFF2-40B4-BE49-F238E27FC236}">
                <a16:creationId xmlns:a16="http://schemas.microsoft.com/office/drawing/2014/main" id="{71516BEE-C86A-F8B9-C910-DB5551E1C779}"/>
              </a:ext>
            </a:extLst>
          </p:cNvPr>
          <p:cNvSpPr txBox="1"/>
          <p:nvPr/>
        </p:nvSpPr>
        <p:spPr>
          <a:xfrm>
            <a:off x="152400" y="677598"/>
            <a:ext cx="5773271" cy="5909310"/>
          </a:xfrm>
          <a:prstGeom prst="rect">
            <a:avLst/>
          </a:prstGeom>
          <a:noFill/>
        </p:spPr>
        <p:txBody>
          <a:bodyPr wrap="square">
            <a:spAutoFit/>
          </a:bodyPr>
          <a:lstStyle/>
          <a:p>
            <a:pPr marL="285750" indent="-285750" algn="l">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Per-sample data loading</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Built </a:t>
            </a:r>
            <a:r>
              <a:rPr lang="en-GB" b="0" i="0" dirty="0" err="1">
                <a:effectLst/>
                <a:latin typeface="Times New Roman" panose="02020603050405020304" pitchFamily="18" charset="0"/>
                <a:cs typeface="Times New Roman" panose="02020603050405020304" pitchFamily="18" charset="0"/>
              </a:rPr>
              <a:t>load_sample</a:t>
            </a:r>
            <a:r>
              <a:rPr lang="en-GB" b="0" i="0" dirty="0">
                <a:effectLst/>
                <a:latin typeface="Times New Roman" panose="02020603050405020304" pitchFamily="18" charset="0"/>
                <a:cs typeface="Times New Roman" panose="02020603050405020304" pitchFamily="18" charset="0"/>
              </a:rPr>
              <a:t>(</a:t>
            </a:r>
            <a:r>
              <a:rPr lang="en-GB" b="0" i="0" dirty="0" err="1">
                <a:effectLst/>
                <a:latin typeface="Times New Roman" panose="02020603050405020304" pitchFamily="18" charset="0"/>
                <a:cs typeface="Times New Roman" panose="02020603050405020304" pitchFamily="18" charset="0"/>
              </a:rPr>
              <a:t>sample_row</a:t>
            </a:r>
            <a:r>
              <a:rPr lang="en-GB" b="0" i="0" dirty="0">
                <a:effectLst/>
                <a:latin typeface="Times New Roman" panose="02020603050405020304" pitchFamily="18" charset="0"/>
                <a:cs typeface="Times New Roman" panose="02020603050405020304" pitchFamily="18" charset="0"/>
              </a:rPr>
              <a:t>) helper function:</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Reads compressed </a:t>
            </a:r>
            <a:r>
              <a:rPr lang="en-GB" b="0" i="0" dirty="0" err="1">
                <a:effectLst/>
                <a:latin typeface="Times New Roman" panose="02020603050405020304" pitchFamily="18" charset="0"/>
                <a:cs typeface="Times New Roman" panose="02020603050405020304" pitchFamily="18" charset="0"/>
              </a:rPr>
              <a:t>MatrixMarket</a:t>
            </a:r>
            <a:r>
              <a:rPr lang="en-GB" b="0" i="0" dirty="0">
                <a:effectLst/>
                <a:latin typeface="Times New Roman" panose="02020603050405020304" pitchFamily="18" charset="0"/>
                <a:cs typeface="Times New Roman" panose="02020603050405020304" pitchFamily="18" charset="0"/>
              </a:rPr>
              <a:t> (.</a:t>
            </a:r>
            <a:r>
              <a:rPr lang="en-GB" b="0" i="0" dirty="0" err="1">
                <a:effectLst/>
                <a:latin typeface="Times New Roman" panose="02020603050405020304" pitchFamily="18" charset="0"/>
                <a:cs typeface="Times New Roman" panose="02020603050405020304" pitchFamily="18" charset="0"/>
              </a:rPr>
              <a:t>mtx.gz</a:t>
            </a:r>
            <a:r>
              <a:rPr lang="en-GB" b="0" i="0" dirty="0">
                <a:effectLst/>
                <a:latin typeface="Times New Roman" panose="02020603050405020304" pitchFamily="18" charset="0"/>
                <a:cs typeface="Times New Roman" panose="02020603050405020304" pitchFamily="18" charset="0"/>
              </a:rPr>
              <a:t>), barcode, and feature files.</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Transposes to cells × genes format.</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Constructs </a:t>
            </a:r>
            <a:r>
              <a:rPr lang="en-GB" b="0" i="0" dirty="0" err="1">
                <a:effectLst/>
                <a:latin typeface="Times New Roman" panose="02020603050405020304" pitchFamily="18" charset="0"/>
                <a:cs typeface="Times New Roman" panose="02020603050405020304" pitchFamily="18" charset="0"/>
              </a:rPr>
              <a:t>AnnData</a:t>
            </a:r>
            <a:r>
              <a:rPr lang="en-GB" b="0" i="0" dirty="0">
                <a:effectLst/>
                <a:latin typeface="Times New Roman" panose="02020603050405020304" pitchFamily="18" charset="0"/>
                <a:cs typeface="Times New Roman" panose="02020603050405020304" pitchFamily="18" charset="0"/>
              </a:rPr>
              <a:t> object with cell/gene metadata.</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Attaches sample-level annotations (name, type, GEO ID).</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Validation with </a:t>
            </a:r>
            <a:r>
              <a:rPr lang="en-GB" b="0" i="0" dirty="0" err="1">
                <a:effectLst/>
                <a:latin typeface="Times New Roman" panose="02020603050405020304" pitchFamily="18" charset="0"/>
                <a:cs typeface="Times New Roman" panose="02020603050405020304" pitchFamily="18" charset="0"/>
              </a:rPr>
              <a:t>inspect_sample</a:t>
            </a:r>
            <a:r>
              <a:rPr lang="en-GB" b="0" i="0" dirty="0">
                <a:effectLst/>
                <a:latin typeface="Times New Roman" panose="02020603050405020304" pitchFamily="18" charset="0"/>
                <a:cs typeface="Times New Roman" panose="02020603050405020304" pitchFamily="18" charset="0"/>
              </a:rPr>
              <a:t>() computes per-sample statistics (UMI counts, gene counts, sparsity).</a:t>
            </a:r>
          </a:p>
          <a:p>
            <a:pPr marL="285750" indent="-285750" algn="l">
              <a:buFont typeface="Arial" panose="020B0604020202020204" pitchFamily="34" charset="0"/>
              <a:buChar char="•"/>
            </a:pPr>
            <a:endParaRPr lang="en-GB" b="0" i="0" dirty="0">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As per now, that data </a:t>
            </a:r>
            <a:r>
              <a:rPr lang="en-GB" dirty="0">
                <a:latin typeface="Times New Roman" panose="02020603050405020304" pitchFamily="18" charset="0"/>
                <a:cs typeface="Times New Roman" panose="02020603050405020304" pitchFamily="18" charset="0"/>
              </a:rPr>
              <a:t>was already filtered, so that I only have epithelial cells</a:t>
            </a:r>
          </a:p>
          <a:p>
            <a:pPr algn="l"/>
            <a:endParaRPr lang="en-GB" b="0" i="0" dirty="0">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GB" b="1" dirty="0">
                <a:latin typeface="Times New Roman" panose="02020603050405020304" pitchFamily="18" charset="0"/>
                <a:cs typeface="Times New Roman" panose="02020603050405020304" pitchFamily="18" charset="0"/>
              </a:rPr>
              <a:t>RECODE </a:t>
            </a:r>
            <a:r>
              <a:rPr lang="en-GB" b="1" dirty="0" err="1">
                <a:latin typeface="Times New Roman" panose="02020603050405020304" pitchFamily="18" charset="0"/>
                <a:cs typeface="Times New Roman" panose="02020603050405020304" pitchFamily="18" charset="0"/>
              </a:rPr>
              <a:t>denoisification</a:t>
            </a:r>
            <a:endParaRPr lang="en-GB" b="1" dirty="0">
              <a:latin typeface="Times New Roman" panose="02020603050405020304" pitchFamily="18" charset="0"/>
              <a:cs typeface="Times New Roman" panose="02020603050405020304" pitchFamily="18" charset="0"/>
            </a:endParaRPr>
          </a:p>
          <a:p>
            <a:pPr algn="l"/>
            <a:r>
              <a:rPr lang="en-GB" b="1" i="0" dirty="0">
                <a:effectLst/>
                <a:latin typeface="Times New Roman" panose="02020603050405020304" pitchFamily="18" charset="0"/>
                <a:cs typeface="Times New Roman" panose="02020603050405020304" pitchFamily="18" charset="0"/>
              </a:rPr>
              <a:t>Challenge: </a:t>
            </a:r>
          </a:p>
          <a:p>
            <a:pPr algn="l"/>
            <a:r>
              <a:rPr lang="en-GB" b="0" i="0" dirty="0">
                <a:effectLst/>
                <a:latin typeface="Times New Roman" panose="02020603050405020304" pitchFamily="18" charset="0"/>
                <a:cs typeface="Times New Roman" panose="02020603050405020304" pitchFamily="18" charset="0"/>
              </a:rPr>
              <a:t>Full datasets (e.g., ER-positive: 91,908 cells × 33,514 genes initially) exceed RAM capacity.</a:t>
            </a:r>
          </a:p>
          <a:p>
            <a:pPr algn="l"/>
            <a:r>
              <a:rPr lang="en-GB" b="1" i="0" dirty="0">
                <a:effectLst/>
                <a:latin typeface="Times New Roman" panose="02020603050405020304" pitchFamily="18" charset="0"/>
                <a:cs typeface="Times New Roman" panose="02020603050405020304" pitchFamily="18" charset="0"/>
              </a:rPr>
              <a:t>Solution: </a:t>
            </a:r>
            <a:r>
              <a:rPr lang="en-GB" b="0" i="0" dirty="0">
                <a:effectLst/>
                <a:latin typeface="Times New Roman" panose="02020603050405020304" pitchFamily="18" charset="0"/>
                <a:cs typeface="Times New Roman" panose="02020603050405020304" pitchFamily="18" charset="0"/>
              </a:rPr>
              <a:t>Implemented chunked processing pipeline</a:t>
            </a:r>
          </a:p>
          <a:p>
            <a:r>
              <a:rPr lang="en-GB" b="0" i="0" dirty="0">
                <a:effectLst/>
                <a:latin typeface="Times New Roman" panose="02020603050405020304" pitchFamily="18" charset="0"/>
                <a:cs typeface="Times New Roman" panose="02020603050405020304" pitchFamily="18" charset="0"/>
              </a:rPr>
              <a:t>RECODE detects and removes technical noise.</a:t>
            </a:r>
          </a:p>
        </p:txBody>
      </p:sp>
      <p:pic>
        <p:nvPicPr>
          <p:cNvPr id="6" name="Picture 5" descr="A screenshot of a computer&#10;&#10;AI-generated content may be incorrect.">
            <a:extLst>
              <a:ext uri="{FF2B5EF4-FFF2-40B4-BE49-F238E27FC236}">
                <a16:creationId xmlns:a16="http://schemas.microsoft.com/office/drawing/2014/main" id="{BDAFF6DD-149D-4588-CE1D-286CCE4267A6}"/>
              </a:ext>
            </a:extLst>
          </p:cNvPr>
          <p:cNvPicPr>
            <a:picLocks noChangeAspect="1"/>
          </p:cNvPicPr>
          <p:nvPr/>
        </p:nvPicPr>
        <p:blipFill>
          <a:blip r:embed="rId2"/>
          <a:stretch>
            <a:fillRect/>
          </a:stretch>
        </p:blipFill>
        <p:spPr>
          <a:xfrm>
            <a:off x="6096000" y="1705404"/>
            <a:ext cx="5889811" cy="3447191"/>
          </a:xfrm>
          <a:prstGeom prst="rect">
            <a:avLst/>
          </a:prstGeom>
        </p:spPr>
      </p:pic>
      <p:sp>
        <p:nvSpPr>
          <p:cNvPr id="8" name="Slide Number Placeholder 7">
            <a:extLst>
              <a:ext uri="{FF2B5EF4-FFF2-40B4-BE49-F238E27FC236}">
                <a16:creationId xmlns:a16="http://schemas.microsoft.com/office/drawing/2014/main" id="{734BCA7E-5D70-EC27-954D-D6AF1D555AEF}"/>
              </a:ext>
            </a:extLst>
          </p:cNvPr>
          <p:cNvSpPr>
            <a:spLocks noGrp="1"/>
          </p:cNvSpPr>
          <p:nvPr>
            <p:ph type="sldNum" sz="quarter" idx="12"/>
          </p:nvPr>
        </p:nvSpPr>
        <p:spPr/>
        <p:txBody>
          <a:bodyPr/>
          <a:lstStyle/>
          <a:p>
            <a:fld id="{4F05E65F-F42C-AA40-B003-6537762DB7EA}" type="slidenum">
              <a:rPr lang="hu-HU" smtClean="0"/>
              <a:t>4</a:t>
            </a:fld>
            <a:endParaRPr lang="hu-HU"/>
          </a:p>
        </p:txBody>
      </p:sp>
    </p:spTree>
    <p:extLst>
      <p:ext uri="{BB962C8B-B14F-4D97-AF65-F5344CB8AC3E}">
        <p14:creationId xmlns:p14="http://schemas.microsoft.com/office/powerpoint/2010/main" val="126849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0E9D27-586D-008C-B00A-9E8C072D10B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30D0430-0A42-D00A-0F2B-B0B733D2B9FA}"/>
              </a:ext>
            </a:extLst>
          </p:cNvPr>
          <p:cNvSpPr txBox="1"/>
          <p:nvPr/>
        </p:nvSpPr>
        <p:spPr>
          <a:xfrm>
            <a:off x="152400" y="218217"/>
            <a:ext cx="6096000" cy="369332"/>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0.4 Getting data and </a:t>
            </a:r>
            <a:r>
              <a:rPr lang="en-GB" b="1" dirty="0">
                <a:latin typeface="Times New Roman" panose="02020603050405020304" pitchFamily="18" charset="0"/>
                <a:cs typeface="Times New Roman" panose="02020603050405020304" pitchFamily="18" charset="0"/>
              </a:rPr>
              <a:t>h</a:t>
            </a:r>
            <a:r>
              <a:rPr lang="en-GB" b="1" i="0" dirty="0">
                <a:effectLst/>
                <a:latin typeface="Times New Roman" panose="02020603050405020304" pitchFamily="18" charset="0"/>
                <a:cs typeface="Times New Roman" panose="02020603050405020304" pitchFamily="18" charset="0"/>
              </a:rPr>
              <a:t>armonization</a:t>
            </a:r>
          </a:p>
        </p:txBody>
      </p:sp>
      <p:sp>
        <p:nvSpPr>
          <p:cNvPr id="3" name="TextBox 2">
            <a:extLst>
              <a:ext uri="{FF2B5EF4-FFF2-40B4-BE49-F238E27FC236}">
                <a16:creationId xmlns:a16="http://schemas.microsoft.com/office/drawing/2014/main" id="{10405DC0-DD87-BA43-6C48-8B3AF04A94AC}"/>
              </a:ext>
            </a:extLst>
          </p:cNvPr>
          <p:cNvSpPr txBox="1"/>
          <p:nvPr/>
        </p:nvSpPr>
        <p:spPr>
          <a:xfrm>
            <a:off x="152400" y="677598"/>
            <a:ext cx="11614484" cy="2585323"/>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Input: </a:t>
            </a:r>
            <a:r>
              <a:rPr lang="en-GB" b="0" i="0" dirty="0">
                <a:effectLst/>
                <a:latin typeface="Times New Roman" panose="02020603050405020304" pitchFamily="18" charset="0"/>
                <a:cs typeface="Times New Roman" panose="02020603050405020304" pitchFamily="18" charset="0"/>
              </a:rPr>
              <a:t>Raw count matrix per chunk (cells × genes, sparse).</a:t>
            </a:r>
          </a:p>
          <a:p>
            <a:pPr algn="l"/>
            <a:r>
              <a:rPr lang="en-GB" b="1" i="0" dirty="0">
                <a:effectLst/>
                <a:latin typeface="Times New Roman" panose="02020603050405020304" pitchFamily="18" charset="0"/>
                <a:cs typeface="Times New Roman" panose="02020603050405020304" pitchFamily="18" charset="0"/>
              </a:rPr>
              <a:t>Outputs: </a:t>
            </a:r>
            <a:r>
              <a:rPr lang="en-GB" b="0" i="0" dirty="0">
                <a:effectLst/>
                <a:latin typeface="Times New Roman" panose="02020603050405020304" pitchFamily="18" charset="0"/>
                <a:cs typeface="Times New Roman" panose="02020603050405020304" pitchFamily="18" charset="0"/>
              </a:rPr>
              <a:t>Denoised expression matrix, per-gene significance scores.</a:t>
            </a:r>
          </a:p>
          <a:p>
            <a:pPr algn="l"/>
            <a:r>
              <a:rPr lang="en-GB" b="1" i="0" dirty="0">
                <a:effectLst/>
                <a:latin typeface="Times New Roman" panose="02020603050405020304" pitchFamily="18" charset="0"/>
                <a:cs typeface="Times New Roman" panose="02020603050405020304" pitchFamily="18" charset="0"/>
              </a:rPr>
              <a:t>Result:</a:t>
            </a:r>
            <a:r>
              <a:rPr lang="en-GB" b="0" i="0" dirty="0">
                <a:effectLst/>
                <a:latin typeface="Times New Roman" panose="02020603050405020304" pitchFamily="18" charset="0"/>
                <a:cs typeface="Times New Roman" panose="02020603050405020304" pitchFamily="18" charset="0"/>
              </a:rPr>
              <a:t> "Significant genes" identified for each sample</a:t>
            </a:r>
          </a:p>
          <a:p>
            <a:pPr algn="l"/>
            <a:endParaRPr lang="en-GB" b="0" i="0" dirty="0">
              <a:effectLst/>
              <a:latin typeface="Times New Roman" panose="02020603050405020304" pitchFamily="18" charset="0"/>
              <a:cs typeface="Times New Roman" panose="02020603050405020304" pitchFamily="18" charset="0"/>
            </a:endParaRPr>
          </a:p>
          <a:p>
            <a:pPr algn="l"/>
            <a:r>
              <a:rPr lang="en-GB" b="0" i="0" dirty="0">
                <a:effectLst/>
                <a:latin typeface="Times New Roman" panose="02020603050405020304" pitchFamily="18" charset="0"/>
                <a:cs typeface="Times New Roman" panose="02020603050405020304" pitchFamily="18" charset="0"/>
              </a:rPr>
              <a:t>Output files per sample:</a:t>
            </a:r>
          </a:p>
          <a:p>
            <a:pPr algn="l"/>
            <a:endParaRPr lang="en-GB" b="0" i="0" dirty="0">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*_</a:t>
            </a:r>
            <a:r>
              <a:rPr lang="en-GB" b="0" i="0" dirty="0" err="1">
                <a:effectLst/>
                <a:latin typeface="Times New Roman" panose="02020603050405020304" pitchFamily="18" charset="0"/>
                <a:cs typeface="Times New Roman" panose="02020603050405020304" pitchFamily="18" charset="0"/>
              </a:rPr>
              <a:t>RECODE_gene_stats.csv</a:t>
            </a:r>
            <a:r>
              <a:rPr lang="en-GB" b="0" i="0" dirty="0">
                <a:effectLst/>
                <a:latin typeface="Times New Roman" panose="02020603050405020304" pitchFamily="18" charset="0"/>
                <a:cs typeface="Times New Roman" panose="02020603050405020304" pitchFamily="18" charset="0"/>
              </a:rPr>
              <a:t>: Per-gene mean, variance, significance status.</a:t>
            </a:r>
          </a:p>
          <a:p>
            <a:pPr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*_</a:t>
            </a:r>
            <a:r>
              <a:rPr lang="en-GB" b="0" i="0" dirty="0" err="1">
                <a:effectLst/>
                <a:latin typeface="Times New Roman" panose="02020603050405020304" pitchFamily="18" charset="0"/>
                <a:cs typeface="Times New Roman" panose="02020603050405020304" pitchFamily="18" charset="0"/>
              </a:rPr>
              <a:t>RECODE_sig_genes_union.txt</a:t>
            </a:r>
            <a:r>
              <a:rPr lang="en-GB" b="0" i="0" dirty="0">
                <a:effectLst/>
                <a:latin typeface="Times New Roman" panose="02020603050405020304" pitchFamily="18" charset="0"/>
                <a:cs typeface="Times New Roman" panose="02020603050405020304" pitchFamily="18" charset="0"/>
              </a:rPr>
              <a:t>: Genes significant in ≥1 chunk.</a:t>
            </a:r>
          </a:p>
          <a:p>
            <a:pPr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*_RECODE_sig_genes_atleast2.txt: Genes significant in ≥2 chunks (robust set).</a:t>
            </a:r>
          </a:p>
        </p:txBody>
      </p:sp>
      <p:sp>
        <p:nvSpPr>
          <p:cNvPr id="14" name="TextBox 13">
            <a:extLst>
              <a:ext uri="{FF2B5EF4-FFF2-40B4-BE49-F238E27FC236}">
                <a16:creationId xmlns:a16="http://schemas.microsoft.com/office/drawing/2014/main" id="{6DDE4023-6EC0-F06E-8ABB-A1BB730CBE88}"/>
              </a:ext>
            </a:extLst>
          </p:cNvPr>
          <p:cNvSpPr txBox="1"/>
          <p:nvPr/>
        </p:nvSpPr>
        <p:spPr>
          <a:xfrm>
            <a:off x="247237" y="5154480"/>
            <a:ext cx="11519647" cy="1025922"/>
          </a:xfrm>
          <a:prstGeom prst="rect">
            <a:avLst/>
          </a:prstGeom>
          <a:noFill/>
        </p:spPr>
        <p:txBody>
          <a:bodyPr wrap="square">
            <a:spAutoFit/>
          </a:bodyPr>
          <a:lstStyle/>
          <a:p>
            <a:pPr algn="l" fontAlgn="base"/>
            <a:r>
              <a:rPr lang="en-GB" b="0" i="0" u="none" strike="noStrike" dirty="0">
                <a:effectLst/>
                <a:latin typeface="Times New Roman" panose="02020603050405020304" pitchFamily="18" charset="0"/>
                <a:cs typeface="Times New Roman" panose="02020603050405020304" pitchFamily="18" charset="0"/>
              </a:rPr>
              <a:t>Accurate highly variable gene selection using RECODE in transcriptome data analysis</a:t>
            </a:r>
          </a:p>
          <a:p>
            <a:pPr algn="l" fontAlgn="base">
              <a:spcBef>
                <a:spcPts val="375"/>
              </a:spcBef>
            </a:pPr>
            <a:r>
              <a:rPr lang="en-GB" b="0" i="0" u="none" strike="noStrike" dirty="0">
                <a:effectLst/>
                <a:latin typeface="Times New Roman" panose="02020603050405020304" pitchFamily="18" charset="0"/>
                <a:cs typeface="Times New Roman" panose="02020603050405020304" pitchFamily="18" charset="0"/>
              </a:rPr>
              <a:t>Yusuke </a:t>
            </a:r>
            <a:r>
              <a:rPr lang="en-GB" b="0" i="0" u="none" strike="noStrike" dirty="0" err="1">
                <a:effectLst/>
                <a:latin typeface="Times New Roman" panose="02020603050405020304" pitchFamily="18" charset="0"/>
                <a:cs typeface="Times New Roman" panose="02020603050405020304" pitchFamily="18" charset="0"/>
              </a:rPr>
              <a:t>Imoto</a:t>
            </a:r>
            <a:endParaRPr lang="en-GB" b="0" i="0" u="none" strike="noStrike" dirty="0">
              <a:effectLst/>
              <a:latin typeface="Times New Roman" panose="02020603050405020304" pitchFamily="18" charset="0"/>
              <a:cs typeface="Times New Roman" panose="02020603050405020304" pitchFamily="18" charset="0"/>
            </a:endParaRPr>
          </a:p>
          <a:p>
            <a:pPr algn="l" fontAlgn="base">
              <a:spcBef>
                <a:spcPts val="375"/>
              </a:spcBef>
            </a:pPr>
            <a:r>
              <a:rPr lang="en-GB" b="0" i="0" u="none" strike="noStrike" dirty="0" err="1">
                <a:effectLst/>
                <a:latin typeface="Times New Roman" panose="02020603050405020304" pitchFamily="18" charset="0"/>
                <a:cs typeface="Times New Roman" panose="02020603050405020304" pitchFamily="18" charset="0"/>
              </a:rPr>
              <a:t>bioRxiv</a:t>
            </a:r>
            <a:r>
              <a:rPr lang="en-GB" b="0" i="0" u="none" strike="noStrike" dirty="0">
                <a:effectLst/>
                <a:latin typeface="Times New Roman" panose="02020603050405020304" pitchFamily="18" charset="0"/>
                <a:cs typeface="Times New Roman" panose="02020603050405020304" pitchFamily="18" charset="0"/>
              </a:rPr>
              <a:t> 2025.06.23.661026; </a:t>
            </a:r>
            <a:r>
              <a:rPr lang="en-GB" b="0" i="0" u="none" strike="noStrike" dirty="0" err="1">
                <a:effectLst/>
                <a:latin typeface="Times New Roman" panose="02020603050405020304" pitchFamily="18" charset="0"/>
                <a:cs typeface="Times New Roman" panose="02020603050405020304" pitchFamily="18" charset="0"/>
              </a:rPr>
              <a:t>doi</a:t>
            </a:r>
            <a:r>
              <a:rPr lang="en-GB" b="0" i="0" u="none" strike="noStrike" dirty="0">
                <a:effectLst/>
                <a:latin typeface="Times New Roman" panose="02020603050405020304" pitchFamily="18" charset="0"/>
                <a:cs typeface="Times New Roman" panose="02020603050405020304" pitchFamily="18" charset="0"/>
              </a:rPr>
              <a:t>: https://</a:t>
            </a:r>
            <a:r>
              <a:rPr lang="en-GB" b="0" i="0" u="none" strike="noStrike" dirty="0" err="1">
                <a:effectLst/>
                <a:latin typeface="Times New Roman" panose="02020603050405020304" pitchFamily="18" charset="0"/>
                <a:cs typeface="Times New Roman" panose="02020603050405020304" pitchFamily="18" charset="0"/>
              </a:rPr>
              <a:t>doi.org</a:t>
            </a:r>
            <a:r>
              <a:rPr lang="en-GB" b="0" i="0" u="none" strike="noStrike" dirty="0">
                <a:effectLst/>
                <a:latin typeface="Times New Roman" panose="02020603050405020304" pitchFamily="18" charset="0"/>
                <a:cs typeface="Times New Roman" panose="02020603050405020304" pitchFamily="18" charset="0"/>
              </a:rPr>
              <a:t>/10.1101/2025.06.23.661026</a:t>
            </a:r>
          </a:p>
        </p:txBody>
      </p:sp>
      <p:sp>
        <p:nvSpPr>
          <p:cNvPr id="16" name="TextBox 15">
            <a:extLst>
              <a:ext uri="{FF2B5EF4-FFF2-40B4-BE49-F238E27FC236}">
                <a16:creationId xmlns:a16="http://schemas.microsoft.com/office/drawing/2014/main" id="{2E319A07-0214-6FCE-6CBF-6D1E0DDB22B7}"/>
              </a:ext>
            </a:extLst>
          </p:cNvPr>
          <p:cNvSpPr txBox="1"/>
          <p:nvPr/>
        </p:nvSpPr>
        <p:spPr>
          <a:xfrm>
            <a:off x="247237" y="4642619"/>
            <a:ext cx="8421634" cy="369332"/>
          </a:xfrm>
          <a:prstGeom prst="rect">
            <a:avLst/>
          </a:prstGeom>
          <a:noFill/>
        </p:spPr>
        <p:txBody>
          <a:bodyPr wrap="square">
            <a:spAutoFit/>
          </a:bodyPr>
          <a:lstStyle/>
          <a:p>
            <a:r>
              <a:rPr lang="hu-HU" dirty="0">
                <a:latin typeface="Times New Roman" panose="02020603050405020304" pitchFamily="18" charset="0"/>
                <a:cs typeface="Times New Roman" panose="02020603050405020304" pitchFamily="18" charset="0"/>
              </a:rPr>
              <a:t>https://</a:t>
            </a:r>
            <a:r>
              <a:rPr lang="hu-HU" dirty="0" err="1">
                <a:latin typeface="Times New Roman" panose="02020603050405020304" pitchFamily="18" charset="0"/>
                <a:cs typeface="Times New Roman" panose="02020603050405020304" pitchFamily="18" charset="0"/>
              </a:rPr>
              <a:t>github.com</a:t>
            </a:r>
            <a:r>
              <a:rPr lang="hu-HU" dirty="0">
                <a:latin typeface="Times New Roman" panose="02020603050405020304" pitchFamily="18" charset="0"/>
                <a:cs typeface="Times New Roman" panose="02020603050405020304" pitchFamily="18" charset="0"/>
              </a:rPr>
              <a:t>/</a:t>
            </a:r>
            <a:r>
              <a:rPr lang="hu-HU" dirty="0" err="1">
                <a:latin typeface="Times New Roman" panose="02020603050405020304" pitchFamily="18" charset="0"/>
                <a:cs typeface="Times New Roman" panose="02020603050405020304" pitchFamily="18" charset="0"/>
              </a:rPr>
              <a:t>yusuke-imoto-lab</a:t>
            </a:r>
            <a:r>
              <a:rPr lang="hu-HU" dirty="0">
                <a:latin typeface="Times New Roman" panose="02020603050405020304" pitchFamily="18" charset="0"/>
                <a:cs typeface="Times New Roman" panose="02020603050405020304" pitchFamily="18" charset="0"/>
              </a:rPr>
              <a:t>/</a:t>
            </a:r>
            <a:r>
              <a:rPr lang="hu-HU" dirty="0" err="1">
                <a:latin typeface="Times New Roman" panose="02020603050405020304" pitchFamily="18" charset="0"/>
                <a:cs typeface="Times New Roman" panose="02020603050405020304" pitchFamily="18" charset="0"/>
              </a:rPr>
              <a:t>RECODE?tab</a:t>
            </a:r>
            <a:r>
              <a:rPr lang="hu-HU" dirty="0">
                <a:latin typeface="Times New Roman" panose="02020603050405020304" pitchFamily="18" charset="0"/>
                <a:cs typeface="Times New Roman" panose="02020603050405020304" pitchFamily="18" charset="0"/>
              </a:rPr>
              <a:t>=</a:t>
            </a:r>
            <a:r>
              <a:rPr lang="hu-HU" dirty="0" err="1">
                <a:latin typeface="Times New Roman" panose="02020603050405020304" pitchFamily="18" charset="0"/>
                <a:cs typeface="Times New Roman" panose="02020603050405020304" pitchFamily="18" charset="0"/>
              </a:rPr>
              <a:t>readme</a:t>
            </a:r>
            <a:r>
              <a:rPr lang="hu-HU" dirty="0">
                <a:latin typeface="Times New Roman" panose="02020603050405020304" pitchFamily="18" charset="0"/>
                <a:cs typeface="Times New Roman" panose="02020603050405020304" pitchFamily="18" charset="0"/>
              </a:rPr>
              <a:t>-</a:t>
            </a:r>
            <a:r>
              <a:rPr lang="hu-HU" dirty="0" err="1">
                <a:latin typeface="Times New Roman" panose="02020603050405020304" pitchFamily="18" charset="0"/>
                <a:cs typeface="Times New Roman" panose="02020603050405020304" pitchFamily="18" charset="0"/>
              </a:rPr>
              <a:t>ov</a:t>
            </a:r>
            <a:r>
              <a:rPr lang="hu-HU" dirty="0">
                <a:latin typeface="Times New Roman" panose="02020603050405020304" pitchFamily="18" charset="0"/>
                <a:cs typeface="Times New Roman" panose="02020603050405020304" pitchFamily="18" charset="0"/>
              </a:rPr>
              <a:t>-file</a:t>
            </a:r>
          </a:p>
        </p:txBody>
      </p:sp>
      <p:sp>
        <p:nvSpPr>
          <p:cNvPr id="17" name="Slide Number Placeholder 16">
            <a:extLst>
              <a:ext uri="{FF2B5EF4-FFF2-40B4-BE49-F238E27FC236}">
                <a16:creationId xmlns:a16="http://schemas.microsoft.com/office/drawing/2014/main" id="{A12A77C0-BF36-23FC-3929-C3CB44BE7B32}"/>
              </a:ext>
            </a:extLst>
          </p:cNvPr>
          <p:cNvSpPr>
            <a:spLocks noGrp="1"/>
          </p:cNvSpPr>
          <p:nvPr>
            <p:ph type="sldNum" sz="quarter" idx="12"/>
          </p:nvPr>
        </p:nvSpPr>
        <p:spPr/>
        <p:txBody>
          <a:bodyPr/>
          <a:lstStyle/>
          <a:p>
            <a:fld id="{4F05E65F-F42C-AA40-B003-6537762DB7EA}" type="slidenum">
              <a:rPr lang="hu-HU" smtClean="0"/>
              <a:t>5</a:t>
            </a:fld>
            <a:endParaRPr lang="hu-HU"/>
          </a:p>
        </p:txBody>
      </p:sp>
    </p:spTree>
    <p:extLst>
      <p:ext uri="{BB962C8B-B14F-4D97-AF65-F5344CB8AC3E}">
        <p14:creationId xmlns:p14="http://schemas.microsoft.com/office/powerpoint/2010/main" val="2988808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83DCF-A49F-7868-3D7B-FA9EFC307AB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706ECF1B-90C0-9449-3985-91AEBC69E632}"/>
              </a:ext>
            </a:extLst>
          </p:cNvPr>
          <p:cNvSpPr txBox="1"/>
          <p:nvPr/>
        </p:nvSpPr>
        <p:spPr>
          <a:xfrm>
            <a:off x="152400" y="218217"/>
            <a:ext cx="6096000" cy="369332"/>
          </a:xfrm>
          <a:prstGeom prst="rect">
            <a:avLst/>
          </a:prstGeom>
          <a:noFill/>
        </p:spPr>
        <p:txBody>
          <a:bodyPr wrap="square">
            <a:spAutoFit/>
          </a:bodyPr>
          <a:lstStyle/>
          <a:p>
            <a:pPr algn="l"/>
            <a:r>
              <a:rPr lang="en-GB" b="1" dirty="0">
                <a:latin typeface="Times New Roman" panose="02020603050405020304" pitchFamily="18" charset="0"/>
                <a:cs typeface="Times New Roman" panose="02020603050405020304" pitchFamily="18" charset="0"/>
              </a:rPr>
              <a:t>1</a:t>
            </a:r>
            <a:r>
              <a:rPr lang="en-GB" b="1" i="0" dirty="0">
                <a:effectLst/>
                <a:latin typeface="Times New Roman" panose="02020603050405020304" pitchFamily="18" charset="0"/>
                <a:cs typeface="Times New Roman" panose="02020603050405020304" pitchFamily="18" charset="0"/>
              </a:rPr>
              <a:t>. Quality control and per-sample filtering</a:t>
            </a:r>
          </a:p>
        </p:txBody>
      </p:sp>
      <p:sp>
        <p:nvSpPr>
          <p:cNvPr id="3" name="TextBox 2">
            <a:extLst>
              <a:ext uri="{FF2B5EF4-FFF2-40B4-BE49-F238E27FC236}">
                <a16:creationId xmlns:a16="http://schemas.microsoft.com/office/drawing/2014/main" id="{ABC35522-A180-B979-886C-34072196C335}"/>
              </a:ext>
            </a:extLst>
          </p:cNvPr>
          <p:cNvSpPr txBox="1"/>
          <p:nvPr/>
        </p:nvSpPr>
        <p:spPr>
          <a:xfrm>
            <a:off x="152400" y="677598"/>
            <a:ext cx="5283781" cy="6463308"/>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1.1. QC Metrics Computation</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For each sample, computed per-cell metrics:</a:t>
            </a:r>
          </a:p>
          <a:p>
            <a:pPr marL="742950" lvl="1" indent="-285750">
              <a:buFont typeface="Arial" panose="020B0604020202020204" pitchFamily="34" charset="0"/>
              <a:buChar char="•"/>
            </a:pPr>
            <a:r>
              <a:rPr lang="en-GB" b="0" i="0" dirty="0" err="1">
                <a:effectLst/>
                <a:latin typeface="Times New Roman" panose="02020603050405020304" pitchFamily="18" charset="0"/>
                <a:cs typeface="Times New Roman" panose="02020603050405020304" pitchFamily="18" charset="0"/>
              </a:rPr>
              <a:t>n_counts</a:t>
            </a:r>
            <a:r>
              <a:rPr lang="en-GB" b="0" i="0" dirty="0">
                <a:effectLst/>
                <a:latin typeface="Times New Roman" panose="02020603050405020304" pitchFamily="18" charset="0"/>
                <a:cs typeface="Times New Roman" panose="02020603050405020304" pitchFamily="18" charset="0"/>
              </a:rPr>
              <a:t>: Total UMI per cell.</a:t>
            </a:r>
          </a:p>
          <a:p>
            <a:pPr marL="742950" lvl="1" indent="-285750">
              <a:buFont typeface="Arial" panose="020B0604020202020204" pitchFamily="34" charset="0"/>
              <a:buChar char="•"/>
            </a:pPr>
            <a:r>
              <a:rPr lang="en-GB" b="0" i="0" dirty="0" err="1">
                <a:effectLst/>
                <a:latin typeface="Times New Roman" panose="02020603050405020304" pitchFamily="18" charset="0"/>
                <a:cs typeface="Times New Roman" panose="02020603050405020304" pitchFamily="18" charset="0"/>
              </a:rPr>
              <a:t>n_genes</a:t>
            </a:r>
            <a:r>
              <a:rPr lang="en-GB" b="0" i="0" dirty="0">
                <a:effectLst/>
                <a:latin typeface="Times New Roman" panose="02020603050405020304" pitchFamily="18" charset="0"/>
                <a:cs typeface="Times New Roman" panose="02020603050405020304" pitchFamily="18" charset="0"/>
              </a:rPr>
              <a:t>: Distinct genes detected per cell.</a:t>
            </a:r>
          </a:p>
          <a:p>
            <a:pPr marL="742950" lvl="1" indent="-285750">
              <a:buFont typeface="Arial" panose="020B0604020202020204" pitchFamily="34" charset="0"/>
              <a:buChar char="•"/>
            </a:pPr>
            <a:r>
              <a:rPr lang="en-GB" b="0" i="0" dirty="0" err="1">
                <a:effectLst/>
                <a:latin typeface="Times New Roman" panose="02020603050405020304" pitchFamily="18" charset="0"/>
                <a:cs typeface="Times New Roman" panose="02020603050405020304" pitchFamily="18" charset="0"/>
              </a:rPr>
              <a:t>pct_mito</a:t>
            </a:r>
            <a:r>
              <a:rPr lang="en-GB" b="0" i="0" dirty="0">
                <a:effectLst/>
                <a:latin typeface="Times New Roman" panose="02020603050405020304" pitchFamily="18" charset="0"/>
                <a:cs typeface="Times New Roman" panose="02020603050405020304" pitchFamily="18" charset="0"/>
              </a:rPr>
              <a:t>: Percent mitochondrial transcript (flagged genes starting with "MT-").</a:t>
            </a:r>
          </a:p>
          <a:p>
            <a:pPr marL="742950" lvl="1" indent="-285750">
              <a:buFont typeface="Arial" panose="020B0604020202020204" pitchFamily="34" charset="0"/>
              <a:buChar char="•"/>
            </a:pPr>
            <a:r>
              <a:rPr lang="en-GB" b="0" i="0" dirty="0" err="1">
                <a:effectLst/>
                <a:latin typeface="Times New Roman" panose="02020603050405020304" pitchFamily="18" charset="0"/>
                <a:cs typeface="Times New Roman" panose="02020603050405020304" pitchFamily="18" charset="0"/>
              </a:rPr>
              <a:t>pct_ribo</a:t>
            </a:r>
            <a:r>
              <a:rPr lang="en-GB" b="0" i="0" dirty="0">
                <a:effectLst/>
                <a:latin typeface="Times New Roman" panose="02020603050405020304" pitchFamily="18" charset="0"/>
                <a:cs typeface="Times New Roman" panose="02020603050405020304" pitchFamily="18" charset="0"/>
              </a:rPr>
              <a:t>: Percent ribosomal transcript (KEGG_RIBOSOME signature).</a:t>
            </a:r>
          </a:p>
          <a:p>
            <a:pPr algn="l"/>
            <a:r>
              <a:rPr lang="en-GB" b="1" i="0" dirty="0">
                <a:effectLst/>
                <a:latin typeface="Times New Roman" panose="02020603050405020304" pitchFamily="18" charset="0"/>
                <a:cs typeface="Times New Roman" panose="02020603050405020304" pitchFamily="18" charset="0"/>
              </a:rPr>
              <a:t>1.2 Data-driven thresholds</a:t>
            </a:r>
          </a:p>
          <a:p>
            <a:pPr algn="l"/>
            <a:r>
              <a:rPr lang="en-GB" b="1" dirty="0">
                <a:latin typeface="Times New Roman" panose="02020603050405020304" pitchFamily="18" charset="0"/>
                <a:cs typeface="Times New Roman" panose="02020603050405020304" pitchFamily="18" charset="0"/>
              </a:rPr>
              <a:t>Q</a:t>
            </a:r>
            <a:r>
              <a:rPr lang="en-GB" b="1" i="0" dirty="0">
                <a:effectLst/>
                <a:latin typeface="Times New Roman" panose="02020603050405020304" pitchFamily="18" charset="0"/>
                <a:cs typeface="Times New Roman" panose="02020603050405020304" pitchFamily="18" charset="0"/>
              </a:rPr>
              <a:t>uantile-based approach:</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For each metric, computed violin plot whiskers (IQR ± 1.5×IQR).</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Suggested thresholds:</a:t>
            </a:r>
          </a:p>
          <a:p>
            <a:pPr marL="1200150" lvl="2" indent="-285750">
              <a:buFont typeface="Arial" panose="020B0604020202020204" pitchFamily="34" charset="0"/>
              <a:buChar char="•"/>
            </a:pPr>
            <a:r>
              <a:rPr lang="en-GB" b="0" i="0" dirty="0" err="1">
                <a:effectLst/>
                <a:latin typeface="Times New Roman" panose="02020603050405020304" pitchFamily="18" charset="0"/>
                <a:cs typeface="Times New Roman" panose="02020603050405020304" pitchFamily="18" charset="0"/>
              </a:rPr>
              <a:t>min_genes</a:t>
            </a:r>
            <a:r>
              <a:rPr lang="en-GB" b="0" i="0" dirty="0">
                <a:effectLst/>
                <a:latin typeface="Times New Roman" panose="02020603050405020304" pitchFamily="18" charset="0"/>
                <a:cs typeface="Times New Roman" panose="02020603050405020304" pitchFamily="18" charset="0"/>
              </a:rPr>
              <a:t>: max(200, lower whisker).</a:t>
            </a:r>
          </a:p>
          <a:p>
            <a:pPr marL="1200150" lvl="2" indent="-285750">
              <a:buFont typeface="Arial" panose="020B0604020202020204" pitchFamily="34" charset="0"/>
              <a:buChar char="•"/>
            </a:pPr>
            <a:r>
              <a:rPr lang="en-GB" b="0" i="0" dirty="0" err="1">
                <a:effectLst/>
                <a:latin typeface="Times New Roman" panose="02020603050405020304" pitchFamily="18" charset="0"/>
                <a:cs typeface="Times New Roman" panose="02020603050405020304" pitchFamily="18" charset="0"/>
              </a:rPr>
              <a:t>max_genes</a:t>
            </a:r>
            <a:r>
              <a:rPr lang="en-GB" b="0" i="0" dirty="0">
                <a:effectLst/>
                <a:latin typeface="Times New Roman" panose="02020603050405020304" pitchFamily="18" charset="0"/>
                <a:cs typeface="Times New Roman" panose="02020603050405020304" pitchFamily="18" charset="0"/>
              </a:rPr>
              <a:t>: upper whisker (removes doublets/extreme complexity).</a:t>
            </a:r>
          </a:p>
          <a:p>
            <a:pPr marL="1200150" lvl="2" indent="-285750">
              <a:buFont typeface="Arial" panose="020B0604020202020204" pitchFamily="34" charset="0"/>
              <a:buChar char="•"/>
            </a:pPr>
            <a:r>
              <a:rPr lang="en-GB" b="0" i="0" dirty="0" err="1">
                <a:effectLst/>
                <a:latin typeface="Times New Roman" panose="02020603050405020304" pitchFamily="18" charset="0"/>
                <a:cs typeface="Times New Roman" panose="02020603050405020304" pitchFamily="18" charset="0"/>
              </a:rPr>
              <a:t>max_counts</a:t>
            </a:r>
            <a:r>
              <a:rPr lang="en-GB" b="0" i="0" dirty="0">
                <a:effectLst/>
                <a:latin typeface="Times New Roman" panose="02020603050405020304" pitchFamily="18" charset="0"/>
                <a:cs typeface="Times New Roman" panose="02020603050405020304" pitchFamily="18" charset="0"/>
              </a:rPr>
              <a:t>: upper whisker (removes doublets).</a:t>
            </a:r>
          </a:p>
          <a:p>
            <a:pPr marL="1200150" lvl="2" indent="-285750">
              <a:buFont typeface="Arial" panose="020B0604020202020204" pitchFamily="34" charset="0"/>
              <a:buChar char="•"/>
            </a:pPr>
            <a:r>
              <a:rPr lang="en-GB" b="0" i="0" dirty="0" err="1">
                <a:effectLst/>
                <a:latin typeface="Times New Roman" panose="02020603050405020304" pitchFamily="18" charset="0"/>
                <a:cs typeface="Times New Roman" panose="02020603050405020304" pitchFamily="18" charset="0"/>
              </a:rPr>
              <a:t>max_pct_mito</a:t>
            </a:r>
            <a:r>
              <a:rPr lang="en-GB" b="0" i="0" dirty="0">
                <a:effectLst/>
                <a:latin typeface="Times New Roman" panose="02020603050405020304" pitchFamily="18" charset="0"/>
                <a:cs typeface="Times New Roman" panose="02020603050405020304" pitchFamily="18" charset="0"/>
              </a:rPr>
              <a:t>: upper whisker, capped at 20% (cancer cells have elevated </a:t>
            </a:r>
            <a:r>
              <a:rPr lang="en-GB" b="0" i="0" dirty="0" err="1">
                <a:effectLst/>
                <a:latin typeface="Times New Roman" panose="02020603050405020304" pitchFamily="18" charset="0"/>
                <a:cs typeface="Times New Roman" panose="02020603050405020304" pitchFamily="18" charset="0"/>
              </a:rPr>
              <a:t>mito</a:t>
            </a:r>
            <a:r>
              <a:rPr lang="en-GB" b="0" i="0" dirty="0">
                <a:effectLst/>
                <a:latin typeface="Times New Roman" panose="02020603050405020304" pitchFamily="18" charset="0"/>
                <a:cs typeface="Times New Roman" panose="02020603050405020304" pitchFamily="18" charset="0"/>
              </a:rPr>
              <a:t>; no aggressive filtering).</a:t>
            </a:r>
          </a:p>
          <a:p>
            <a:br>
              <a:rPr lang="en-GB" dirty="0">
                <a:latin typeface="Times New Roman" panose="02020603050405020304" pitchFamily="18" charset="0"/>
                <a:cs typeface="Times New Roman" panose="02020603050405020304" pitchFamily="18" charset="0"/>
              </a:rPr>
            </a:br>
            <a:endParaRPr lang="en-GB" b="0" i="0" dirty="0">
              <a:effectLst/>
              <a:latin typeface="Times New Roman" panose="02020603050405020304" pitchFamily="18" charset="0"/>
              <a:cs typeface="Times New Roman" panose="02020603050405020304" pitchFamily="18" charset="0"/>
            </a:endParaRPr>
          </a:p>
        </p:txBody>
      </p:sp>
      <p:pic>
        <p:nvPicPr>
          <p:cNvPr id="22" name="Picture 21" descr="A diagram of a normal distribution&#10;&#10;AI-generated content may be incorrect.">
            <a:extLst>
              <a:ext uri="{FF2B5EF4-FFF2-40B4-BE49-F238E27FC236}">
                <a16:creationId xmlns:a16="http://schemas.microsoft.com/office/drawing/2014/main" id="{C284113A-9AC3-F3E7-6EB4-967637F843DC}"/>
              </a:ext>
            </a:extLst>
          </p:cNvPr>
          <p:cNvPicPr>
            <a:picLocks noChangeAspect="1"/>
          </p:cNvPicPr>
          <p:nvPr/>
        </p:nvPicPr>
        <p:blipFill>
          <a:blip r:embed="rId2"/>
          <a:srcRect r="50000"/>
          <a:stretch/>
        </p:blipFill>
        <p:spPr>
          <a:xfrm>
            <a:off x="5242630" y="2371845"/>
            <a:ext cx="3886200" cy="2463573"/>
          </a:xfrm>
          <a:prstGeom prst="rect">
            <a:avLst/>
          </a:prstGeom>
        </p:spPr>
      </p:pic>
      <p:sp>
        <p:nvSpPr>
          <p:cNvPr id="12" name="TextBox 11">
            <a:extLst>
              <a:ext uri="{FF2B5EF4-FFF2-40B4-BE49-F238E27FC236}">
                <a16:creationId xmlns:a16="http://schemas.microsoft.com/office/drawing/2014/main" id="{67022AA5-2820-DFAC-7F62-47B7FEEB627D}"/>
              </a:ext>
            </a:extLst>
          </p:cNvPr>
          <p:cNvSpPr txBox="1"/>
          <p:nvPr/>
        </p:nvSpPr>
        <p:spPr>
          <a:xfrm>
            <a:off x="7989024" y="2245329"/>
            <a:ext cx="4088676" cy="1569660"/>
          </a:xfrm>
          <a:prstGeom prst="rect">
            <a:avLst/>
          </a:prstGeom>
          <a:noFill/>
          <a:ln>
            <a:solidFill>
              <a:schemeClr val="tx1"/>
            </a:solidFill>
          </a:ln>
        </p:spPr>
        <p:txBody>
          <a:bodyPr wrap="square">
            <a:spAutoFit/>
          </a:bodyPr>
          <a:lstStyle/>
          <a:p>
            <a:r>
              <a:rPr lang="en-GB" sz="800" b="0" i="0" dirty="0">
                <a:solidFill>
                  <a:srgbClr val="839496"/>
                </a:solidFill>
                <a:effectLst/>
                <a:latin typeface="Menlo" panose="020B0609030804020204" pitchFamily="49" charset="0"/>
              </a:rPr>
              <a:t>QC summary for HER2_positive</a:t>
            </a:r>
          </a:p>
          <a:p>
            <a:endParaRPr lang="en-GB" sz="800" b="0" i="0" dirty="0">
              <a:solidFill>
                <a:srgbClr val="839496"/>
              </a:solidFill>
              <a:effectLst/>
              <a:latin typeface="Menlo" panose="020B0609030804020204" pitchFamily="49" charset="0"/>
            </a:endParaRPr>
          </a:p>
          <a:p>
            <a:r>
              <a:rPr lang="en-GB" sz="800" b="0" i="0" dirty="0" err="1">
                <a:solidFill>
                  <a:srgbClr val="839496"/>
                </a:solidFill>
                <a:effectLst/>
                <a:latin typeface="Menlo" panose="020B0609030804020204" pitchFamily="49" charset="0"/>
              </a:rPr>
              <a:t>n_genes_by_counts</a:t>
            </a:r>
            <a:r>
              <a:rPr lang="en-GB" sz="800" b="0" i="0" dirty="0">
                <a:solidFill>
                  <a:srgbClr val="839496"/>
                </a:solidFill>
                <a:effectLst/>
                <a:latin typeface="Menlo" panose="020B0609030804020204" pitchFamily="49" charset="0"/>
              </a:rPr>
              <a:t>: median=1722.0, IQR=[888.0, 2458.0], whiskers≈[-1467.0, 4813.0], min=33.0, max=5397.0 </a:t>
            </a:r>
          </a:p>
          <a:p>
            <a:r>
              <a:rPr lang="en-GB" sz="800" b="0" i="0" dirty="0" err="1">
                <a:solidFill>
                  <a:srgbClr val="839496"/>
                </a:solidFill>
                <a:effectLst/>
                <a:latin typeface="Menlo" panose="020B0609030804020204" pitchFamily="49" charset="0"/>
              </a:rPr>
              <a:t>total_counts</a:t>
            </a:r>
            <a:r>
              <a:rPr lang="en-GB" sz="800" b="0" i="0" dirty="0">
                <a:solidFill>
                  <a:srgbClr val="839496"/>
                </a:solidFill>
                <a:effectLst/>
                <a:latin typeface="Menlo" panose="020B0609030804020204" pitchFamily="49" charset="0"/>
              </a:rPr>
              <a:t>: median=6332.0, IQR=[2602.0, 11602.0], whiskers≈[-10898.0, 25102.0], min=403.0, max=71386.0 </a:t>
            </a:r>
          </a:p>
          <a:p>
            <a:r>
              <a:rPr lang="en-GB" sz="800" b="0" i="0" dirty="0" err="1">
                <a:solidFill>
                  <a:srgbClr val="839496"/>
                </a:solidFill>
                <a:effectLst/>
                <a:latin typeface="Menlo" panose="020B0609030804020204" pitchFamily="49" charset="0"/>
              </a:rPr>
              <a:t>pct_counts_mt</a:t>
            </a:r>
            <a:r>
              <a:rPr lang="en-GB" sz="800" b="0" i="0" dirty="0">
                <a:solidFill>
                  <a:srgbClr val="839496"/>
                </a:solidFill>
                <a:effectLst/>
                <a:latin typeface="Menlo" panose="020B0609030804020204" pitchFamily="49" charset="0"/>
              </a:rPr>
              <a:t>: median=10.2, IQR=[6.4, 16.1], whiskers≈[-8.3, 30.8], min=0.0, max=97.1</a:t>
            </a:r>
          </a:p>
          <a:p>
            <a:r>
              <a:rPr lang="en-GB" sz="800" b="0" i="0" dirty="0" err="1">
                <a:solidFill>
                  <a:srgbClr val="839496"/>
                </a:solidFill>
                <a:effectLst/>
                <a:latin typeface="Menlo" panose="020B0609030804020204" pitchFamily="49" charset="0"/>
              </a:rPr>
              <a:t>pct_counts_ribo</a:t>
            </a:r>
            <a:r>
              <a:rPr lang="en-GB" sz="800" b="0" i="0" dirty="0">
                <a:solidFill>
                  <a:srgbClr val="839496"/>
                </a:solidFill>
                <a:effectLst/>
                <a:latin typeface="Menlo" panose="020B0609030804020204" pitchFamily="49" charset="0"/>
              </a:rPr>
              <a:t>: median=26.3, IQR=[20.6, 32.3], whiskers≈[3.0, 49.9], min=0.4, max=75.3 </a:t>
            </a:r>
          </a:p>
          <a:p>
            <a:r>
              <a:rPr lang="en-GB" sz="800" b="0" i="0" dirty="0">
                <a:solidFill>
                  <a:srgbClr val="839496"/>
                </a:solidFill>
                <a:effectLst/>
                <a:latin typeface="Menlo" panose="020B0609030804020204" pitchFamily="49" charset="0"/>
              </a:rPr>
              <a:t>Suggested QC thresholds (from violins): </a:t>
            </a:r>
            <a:r>
              <a:rPr lang="en-GB" sz="800" b="0" i="0" dirty="0" err="1">
                <a:solidFill>
                  <a:srgbClr val="839496"/>
                </a:solidFill>
                <a:effectLst/>
                <a:latin typeface="Menlo" panose="020B0609030804020204" pitchFamily="49" charset="0"/>
              </a:rPr>
              <a:t>min_genes</a:t>
            </a:r>
            <a:r>
              <a:rPr lang="en-GB" sz="800" b="0" i="0" dirty="0">
                <a:solidFill>
                  <a:srgbClr val="839496"/>
                </a:solidFill>
                <a:effectLst/>
                <a:latin typeface="Menlo" panose="020B0609030804020204" pitchFamily="49" charset="0"/>
              </a:rPr>
              <a:t>: 200.00 </a:t>
            </a:r>
            <a:r>
              <a:rPr lang="en-GB" sz="800" b="0" i="0" dirty="0" err="1">
                <a:solidFill>
                  <a:srgbClr val="839496"/>
                </a:solidFill>
                <a:effectLst/>
                <a:latin typeface="Menlo" panose="020B0609030804020204" pitchFamily="49" charset="0"/>
              </a:rPr>
              <a:t>max_genes</a:t>
            </a:r>
            <a:r>
              <a:rPr lang="en-GB" sz="800" b="0" i="0" dirty="0">
                <a:solidFill>
                  <a:srgbClr val="839496"/>
                </a:solidFill>
                <a:effectLst/>
                <a:latin typeface="Menlo" panose="020B0609030804020204" pitchFamily="49" charset="0"/>
              </a:rPr>
              <a:t>: 4813.00 </a:t>
            </a:r>
            <a:r>
              <a:rPr lang="en-GB" sz="800" b="0" i="0" dirty="0" err="1">
                <a:solidFill>
                  <a:srgbClr val="839496"/>
                </a:solidFill>
                <a:effectLst/>
                <a:latin typeface="Menlo" panose="020B0609030804020204" pitchFamily="49" charset="0"/>
              </a:rPr>
              <a:t>max_counts</a:t>
            </a:r>
            <a:r>
              <a:rPr lang="en-GB" sz="800" b="0" i="0" dirty="0">
                <a:solidFill>
                  <a:srgbClr val="839496"/>
                </a:solidFill>
                <a:effectLst/>
                <a:latin typeface="Menlo" panose="020B0609030804020204" pitchFamily="49" charset="0"/>
              </a:rPr>
              <a:t>: 25102.00 </a:t>
            </a:r>
            <a:r>
              <a:rPr lang="en-GB" sz="800" b="0" i="0" dirty="0" err="1">
                <a:solidFill>
                  <a:srgbClr val="839496"/>
                </a:solidFill>
                <a:effectLst/>
                <a:latin typeface="Menlo" panose="020B0609030804020204" pitchFamily="49" charset="0"/>
              </a:rPr>
              <a:t>max_pct_mt</a:t>
            </a:r>
            <a:r>
              <a:rPr lang="en-GB" sz="800" b="0" i="0" dirty="0">
                <a:solidFill>
                  <a:srgbClr val="839496"/>
                </a:solidFill>
                <a:effectLst/>
                <a:latin typeface="Menlo" panose="020B0609030804020204" pitchFamily="49" charset="0"/>
              </a:rPr>
              <a:t>: 20.00</a:t>
            </a:r>
            <a:endParaRPr lang="hu-HU" sz="800" dirty="0"/>
          </a:p>
        </p:txBody>
      </p:sp>
      <p:pic>
        <p:nvPicPr>
          <p:cNvPr id="23" name="Picture 22" descr="A diagram of a normal distribution&#10;&#10;AI-generated content may be incorrect.">
            <a:extLst>
              <a:ext uri="{FF2B5EF4-FFF2-40B4-BE49-F238E27FC236}">
                <a16:creationId xmlns:a16="http://schemas.microsoft.com/office/drawing/2014/main" id="{0B2EBED9-2E12-85EA-3453-280AD4C6DF53}"/>
              </a:ext>
            </a:extLst>
          </p:cNvPr>
          <p:cNvPicPr>
            <a:picLocks noChangeAspect="1"/>
          </p:cNvPicPr>
          <p:nvPr/>
        </p:nvPicPr>
        <p:blipFill>
          <a:blip r:embed="rId2"/>
          <a:srcRect l="50000"/>
          <a:stretch/>
        </p:blipFill>
        <p:spPr>
          <a:xfrm>
            <a:off x="8935278" y="4788183"/>
            <a:ext cx="3104322" cy="1967918"/>
          </a:xfrm>
          <a:prstGeom prst="rect">
            <a:avLst/>
          </a:prstGeom>
        </p:spPr>
      </p:pic>
      <p:pic>
        <p:nvPicPr>
          <p:cNvPr id="25" name="Picture 24" descr="A screenshot of a computer&#10;&#10;AI-generated content may be incorrect.">
            <a:extLst>
              <a:ext uri="{FF2B5EF4-FFF2-40B4-BE49-F238E27FC236}">
                <a16:creationId xmlns:a16="http://schemas.microsoft.com/office/drawing/2014/main" id="{BDFA4A09-0384-B310-AC1B-DE6FA495635C}"/>
              </a:ext>
            </a:extLst>
          </p:cNvPr>
          <p:cNvPicPr>
            <a:picLocks noChangeAspect="1"/>
          </p:cNvPicPr>
          <p:nvPr/>
        </p:nvPicPr>
        <p:blipFill>
          <a:blip r:embed="rId3"/>
          <a:stretch>
            <a:fillRect/>
          </a:stretch>
        </p:blipFill>
        <p:spPr>
          <a:xfrm>
            <a:off x="5182182" y="402884"/>
            <a:ext cx="6895518" cy="1666934"/>
          </a:xfrm>
          <a:prstGeom prst="rect">
            <a:avLst/>
          </a:prstGeom>
        </p:spPr>
      </p:pic>
      <p:sp>
        <p:nvSpPr>
          <p:cNvPr id="26" name="Slide Number Placeholder 25">
            <a:extLst>
              <a:ext uri="{FF2B5EF4-FFF2-40B4-BE49-F238E27FC236}">
                <a16:creationId xmlns:a16="http://schemas.microsoft.com/office/drawing/2014/main" id="{090E2F3C-DDF6-60B0-CDA2-AC59A9F04E42}"/>
              </a:ext>
            </a:extLst>
          </p:cNvPr>
          <p:cNvSpPr>
            <a:spLocks noGrp="1"/>
          </p:cNvSpPr>
          <p:nvPr>
            <p:ph type="sldNum" sz="quarter" idx="12"/>
          </p:nvPr>
        </p:nvSpPr>
        <p:spPr/>
        <p:txBody>
          <a:bodyPr/>
          <a:lstStyle/>
          <a:p>
            <a:fld id="{4F05E65F-F42C-AA40-B003-6537762DB7EA}" type="slidenum">
              <a:rPr lang="hu-HU" smtClean="0"/>
              <a:t>6</a:t>
            </a:fld>
            <a:endParaRPr lang="hu-HU"/>
          </a:p>
        </p:txBody>
      </p:sp>
    </p:spTree>
    <p:extLst>
      <p:ext uri="{BB962C8B-B14F-4D97-AF65-F5344CB8AC3E}">
        <p14:creationId xmlns:p14="http://schemas.microsoft.com/office/powerpoint/2010/main" val="1247066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D3B012-0FE4-4AD3-7AE1-2D176006AE1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B487A12-235B-2B30-7340-DB8B77CF80AE}"/>
              </a:ext>
            </a:extLst>
          </p:cNvPr>
          <p:cNvSpPr txBox="1"/>
          <p:nvPr/>
        </p:nvSpPr>
        <p:spPr>
          <a:xfrm>
            <a:off x="152400" y="218217"/>
            <a:ext cx="6096000" cy="369332"/>
          </a:xfrm>
          <a:prstGeom prst="rect">
            <a:avLst/>
          </a:prstGeom>
          <a:noFill/>
        </p:spPr>
        <p:txBody>
          <a:bodyPr wrap="square">
            <a:spAutoFit/>
          </a:bodyPr>
          <a:lstStyle/>
          <a:p>
            <a:pPr algn="l"/>
            <a:r>
              <a:rPr lang="en-GB" b="1" dirty="0">
                <a:latin typeface="Times New Roman" panose="02020603050405020304" pitchFamily="18" charset="0"/>
                <a:cs typeface="Times New Roman" panose="02020603050405020304" pitchFamily="18" charset="0"/>
              </a:rPr>
              <a:t>1</a:t>
            </a:r>
            <a:r>
              <a:rPr lang="en-GB" b="1" i="0" dirty="0">
                <a:effectLst/>
                <a:latin typeface="Times New Roman" panose="02020603050405020304" pitchFamily="18" charset="0"/>
                <a:cs typeface="Times New Roman" panose="02020603050405020304" pitchFamily="18" charset="0"/>
              </a:rPr>
              <a:t>. Quality control and per-sample filtering</a:t>
            </a:r>
          </a:p>
        </p:txBody>
      </p:sp>
      <p:sp>
        <p:nvSpPr>
          <p:cNvPr id="3" name="TextBox 2">
            <a:extLst>
              <a:ext uri="{FF2B5EF4-FFF2-40B4-BE49-F238E27FC236}">
                <a16:creationId xmlns:a16="http://schemas.microsoft.com/office/drawing/2014/main" id="{8F9D32A3-3A76-D118-FA0B-40A34ADF2565}"/>
              </a:ext>
            </a:extLst>
          </p:cNvPr>
          <p:cNvSpPr txBox="1"/>
          <p:nvPr/>
        </p:nvSpPr>
        <p:spPr>
          <a:xfrm>
            <a:off x="152399" y="677598"/>
            <a:ext cx="11815011" cy="5909310"/>
          </a:xfrm>
          <a:prstGeom prst="rect">
            <a:avLst/>
          </a:prstGeom>
          <a:noFill/>
        </p:spPr>
        <p:txBody>
          <a:bodyPr wrap="square">
            <a:spAutoFit/>
          </a:bodyPr>
          <a:lstStyle/>
          <a:p>
            <a:r>
              <a:rPr lang="en-GB" b="1" i="0" dirty="0">
                <a:effectLst/>
                <a:latin typeface="Times New Roman" panose="02020603050405020304" pitchFamily="18" charset="0"/>
                <a:cs typeface="Times New Roman" panose="02020603050405020304" pitchFamily="18" charset="0"/>
              </a:rPr>
              <a:t>1.3 Cell and gene filtering</a:t>
            </a:r>
          </a:p>
          <a:p>
            <a:pPr marL="285750" indent="-285750">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Cell filtering:</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Applied thresholds uniformly: </a:t>
            </a:r>
            <a:r>
              <a:rPr lang="en-GB" b="0" i="0" dirty="0" err="1">
                <a:effectLst/>
                <a:latin typeface="Times New Roman" panose="02020603050405020304" pitchFamily="18" charset="0"/>
                <a:cs typeface="Times New Roman" panose="02020603050405020304" pitchFamily="18" charset="0"/>
              </a:rPr>
              <a:t>n_genes</a:t>
            </a:r>
            <a:r>
              <a:rPr lang="en-GB" b="0" i="0" dirty="0">
                <a:effectLst/>
                <a:latin typeface="Times New Roman" panose="02020603050405020304" pitchFamily="18" charset="0"/>
                <a:cs typeface="Times New Roman" panose="02020603050405020304" pitchFamily="18" charset="0"/>
              </a:rPr>
              <a:t> and </a:t>
            </a:r>
            <a:r>
              <a:rPr lang="en-GB" b="0" i="0" dirty="0" err="1">
                <a:effectLst/>
                <a:latin typeface="Times New Roman" panose="02020603050405020304" pitchFamily="18" charset="0"/>
                <a:cs typeface="Times New Roman" panose="02020603050405020304" pitchFamily="18" charset="0"/>
              </a:rPr>
              <a:t>total_counts</a:t>
            </a:r>
            <a:r>
              <a:rPr lang="en-GB" b="0" i="0" dirty="0">
                <a:effectLst/>
                <a:latin typeface="Times New Roman" panose="02020603050405020304" pitchFamily="18" charset="0"/>
                <a:cs typeface="Times New Roman" panose="02020603050405020304" pitchFamily="18" charset="0"/>
              </a:rPr>
              <a:t> within suggested bounds.</a:t>
            </a:r>
          </a:p>
          <a:p>
            <a:pPr marL="285750" indent="-285750" algn="l">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Gene filtering:</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Removed rare genes (detected in &lt; 3 cells).</a:t>
            </a:r>
          </a:p>
          <a:p>
            <a:pPr algn="l"/>
            <a:endParaRPr lang="en-GB" b="0" i="0" dirty="0">
              <a:effectLst/>
              <a:latin typeface="Times New Roman" panose="02020603050405020304" pitchFamily="18" charset="0"/>
              <a:cs typeface="Times New Roman" panose="02020603050405020304" pitchFamily="18" charset="0"/>
            </a:endParaRPr>
          </a:p>
          <a:p>
            <a:pPr algn="l"/>
            <a:r>
              <a:rPr lang="en-GB" b="1" i="0" dirty="0">
                <a:effectLst/>
                <a:latin typeface="Times New Roman" panose="02020603050405020304" pitchFamily="18" charset="0"/>
                <a:cs typeface="Times New Roman" panose="02020603050405020304" pitchFamily="18" charset="0"/>
              </a:rPr>
              <a:t>Example (HER2+):</a:t>
            </a:r>
          </a:p>
          <a:p>
            <a:pPr algn="l"/>
            <a:r>
              <a:rPr lang="en-GB" b="0" i="0" dirty="0">
                <a:solidFill>
                  <a:srgbClr val="839496"/>
                </a:solidFill>
                <a:effectLst/>
                <a:latin typeface="Times New Roman" panose="02020603050405020304" pitchFamily="18" charset="0"/>
                <a:cs typeface="Times New Roman" panose="02020603050405020304" pitchFamily="18" charset="0"/>
              </a:rPr>
              <a:t>Cells before QC: 19693 </a:t>
            </a:r>
          </a:p>
          <a:p>
            <a:pPr algn="l"/>
            <a:r>
              <a:rPr lang="en-GB" b="0" i="0" dirty="0">
                <a:solidFill>
                  <a:srgbClr val="839496"/>
                </a:solidFill>
                <a:effectLst/>
                <a:latin typeface="Times New Roman" panose="02020603050405020304" pitchFamily="18" charset="0"/>
                <a:cs typeface="Times New Roman" panose="02020603050405020304" pitchFamily="18" charset="0"/>
              </a:rPr>
              <a:t>Cells after QC: 18762 </a:t>
            </a:r>
          </a:p>
          <a:p>
            <a:pPr algn="l"/>
            <a:r>
              <a:rPr lang="en-GB" b="0" i="0" dirty="0">
                <a:solidFill>
                  <a:srgbClr val="839496"/>
                </a:solidFill>
                <a:effectLst/>
                <a:latin typeface="Times New Roman" panose="02020603050405020304" pitchFamily="18" charset="0"/>
                <a:cs typeface="Times New Roman" panose="02020603050405020304" pitchFamily="18" charset="0"/>
              </a:rPr>
              <a:t>18762 cells remain after QC</a:t>
            </a:r>
          </a:p>
          <a:p>
            <a:pPr algn="l"/>
            <a:endParaRPr lang="en-GB" dirty="0">
              <a:latin typeface="Times New Roman" panose="02020603050405020304" pitchFamily="18" charset="0"/>
              <a:cs typeface="Times New Roman" panose="02020603050405020304" pitchFamily="18" charset="0"/>
            </a:endParaRPr>
          </a:p>
          <a:p>
            <a:pPr marL="285750" indent="-285750" algn="l">
              <a:buFontTx/>
              <a:buChar char="-"/>
            </a:pPr>
            <a:r>
              <a:rPr lang="en-GB" b="0" i="0" dirty="0">
                <a:effectLst/>
                <a:latin typeface="Times New Roman" panose="02020603050405020304" pitchFamily="18" charset="0"/>
                <a:cs typeface="Times New Roman" panose="02020603050405020304" pitchFamily="18" charset="0"/>
              </a:rPr>
              <a:t>Capped to 10 000 genes for visualization</a:t>
            </a:r>
          </a:p>
          <a:p>
            <a:pPr marL="285750" indent="-285750" algn="l">
              <a:buFontTx/>
              <a:buChar char="-"/>
            </a:pPr>
            <a:endParaRPr lang="en-GB" dirty="0">
              <a:latin typeface="Times New Roman" panose="02020603050405020304" pitchFamily="18" charset="0"/>
              <a:cs typeface="Times New Roman" panose="02020603050405020304" pitchFamily="18" charset="0"/>
            </a:endParaRPr>
          </a:p>
          <a:p>
            <a:pPr algn="l"/>
            <a:r>
              <a:rPr lang="en-GB" b="1" dirty="0">
                <a:latin typeface="Times New Roman" panose="02020603050405020304" pitchFamily="18" charset="0"/>
                <a:cs typeface="Times New Roman" panose="02020603050405020304" pitchFamily="18" charset="0"/>
              </a:rPr>
              <a:t>1</a:t>
            </a:r>
            <a:r>
              <a:rPr lang="en-GB" b="1" i="0" dirty="0">
                <a:effectLst/>
                <a:latin typeface="Times New Roman" panose="02020603050405020304" pitchFamily="18" charset="0"/>
                <a:cs typeface="Times New Roman" panose="02020603050405020304" pitchFamily="18" charset="0"/>
              </a:rPr>
              <a:t>.4 Mitochondrial flagging (per-cluster)</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For </a:t>
            </a:r>
            <a:r>
              <a:rPr lang="en-GB" b="0" i="0" dirty="0" err="1">
                <a:effectLst/>
                <a:latin typeface="Times New Roman" panose="02020603050405020304" pitchFamily="18" charset="0"/>
                <a:cs typeface="Times New Roman" panose="02020603050405020304" pitchFamily="18" charset="0"/>
              </a:rPr>
              <a:t>tumor</a:t>
            </a:r>
            <a:r>
              <a:rPr lang="en-GB" b="0" i="0" dirty="0">
                <a:effectLst/>
                <a:latin typeface="Times New Roman" panose="02020603050405020304" pitchFamily="18" charset="0"/>
                <a:cs typeface="Times New Roman" panose="02020603050405020304" pitchFamily="18" charset="0"/>
              </a:rPr>
              <a:t> samples (Her2+, ER+, TN, TN-BRCA1, BRCA1 pre-neoplastic)</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Computed mean </a:t>
            </a:r>
            <a:r>
              <a:rPr lang="en-GB" b="0" i="0" dirty="0" err="1">
                <a:effectLst/>
                <a:latin typeface="Times New Roman" panose="02020603050405020304" pitchFamily="18" charset="0"/>
                <a:cs typeface="Times New Roman" panose="02020603050405020304" pitchFamily="18" charset="0"/>
              </a:rPr>
              <a:t>pct_mito</a:t>
            </a:r>
            <a:r>
              <a:rPr lang="en-GB" b="0" i="0" dirty="0">
                <a:effectLst/>
                <a:latin typeface="Times New Roman" panose="02020603050405020304" pitchFamily="18" charset="0"/>
                <a:cs typeface="Times New Roman" panose="02020603050405020304" pitchFamily="18" charset="0"/>
              </a:rPr>
              <a:t> per Leiden cluster (post-clustering).</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Data-driven threshold: upper whisker of global </a:t>
            </a:r>
            <a:r>
              <a:rPr lang="en-GB" b="0" i="0" dirty="0" err="1">
                <a:effectLst/>
                <a:latin typeface="Times New Roman" panose="02020603050405020304" pitchFamily="18" charset="0"/>
                <a:cs typeface="Times New Roman" panose="02020603050405020304" pitchFamily="18" charset="0"/>
              </a:rPr>
              <a:t>pct_mito</a:t>
            </a:r>
            <a:r>
              <a:rPr lang="en-GB" b="0" i="0" dirty="0">
                <a:effectLst/>
                <a:latin typeface="Times New Roman" panose="02020603050405020304" pitchFamily="18" charset="0"/>
                <a:cs typeface="Times New Roman" panose="02020603050405020304" pitchFamily="18" charset="0"/>
              </a:rPr>
              <a:t> distribution.</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Flagged clusters as "</a:t>
            </a:r>
            <a:r>
              <a:rPr lang="en-GB" b="0" i="0" dirty="0" err="1">
                <a:effectLst/>
                <a:latin typeface="Times New Roman" panose="02020603050405020304" pitchFamily="18" charset="0"/>
                <a:cs typeface="Times New Roman" panose="02020603050405020304" pitchFamily="18" charset="0"/>
              </a:rPr>
              <a:t>high_mt_cluster</a:t>
            </a:r>
            <a:r>
              <a:rPr lang="en-GB" b="0" i="0" dirty="0">
                <a:effectLst/>
                <a:latin typeface="Times New Roman" panose="02020603050405020304" pitchFamily="18" charset="0"/>
                <a:cs typeface="Times New Roman" panose="02020603050405020304" pitchFamily="18" charset="0"/>
              </a:rPr>
              <a:t>" if mean exceeded threshold.</a:t>
            </a:r>
          </a:p>
          <a:p>
            <a:pPr marL="742950" lvl="1" indent="-285750">
              <a:buFont typeface="Arial" panose="020B0604020202020204" pitchFamily="34" charset="0"/>
              <a:buChar char="•"/>
            </a:pPr>
            <a:endParaRPr lang="en-GB" b="0" i="0" dirty="0">
              <a:effectLst/>
              <a:latin typeface="Times New Roman" panose="02020603050405020304" pitchFamily="18" charset="0"/>
              <a:cs typeface="Times New Roman" panose="02020603050405020304" pitchFamily="18" charset="0"/>
            </a:endParaRPr>
          </a:p>
          <a:p>
            <a:pPr algn="l">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Reason: </a:t>
            </a:r>
            <a:r>
              <a:rPr lang="en-GB" b="0" i="0" dirty="0">
                <a:effectLst/>
                <a:latin typeface="Times New Roman" panose="02020603050405020304" pitchFamily="18" charset="0"/>
                <a:cs typeface="Times New Roman" panose="02020603050405020304" pitchFamily="18" charset="0"/>
              </a:rPr>
              <a:t>Cancer cells exhibit elevated mitochondrial content; I ”reserved” flagged clusters reserved </a:t>
            </a:r>
            <a:r>
              <a:rPr lang="en-GB" b="0" i="0" dirty="0" err="1">
                <a:effectLst/>
                <a:latin typeface="Times New Roman" panose="02020603050405020304" pitchFamily="18" charset="0"/>
                <a:cs typeface="Times New Roman" panose="02020603050405020304" pitchFamily="18" charset="0"/>
              </a:rPr>
              <a:t>laterinterpretation</a:t>
            </a:r>
            <a:r>
              <a:rPr lang="en-GB" b="0" i="0" dirty="0">
                <a:effectLst/>
                <a:latin typeface="Times New Roman" panose="02020603050405020304" pitchFamily="18" charset="0"/>
                <a:cs typeface="Times New Roman" panose="02020603050405020304" pitchFamily="18" charset="0"/>
              </a:rPr>
              <a:t> (no automatic removal).</a:t>
            </a:r>
          </a:p>
        </p:txBody>
      </p:sp>
      <p:sp>
        <p:nvSpPr>
          <p:cNvPr id="2" name="Slide Number Placeholder 1">
            <a:extLst>
              <a:ext uri="{FF2B5EF4-FFF2-40B4-BE49-F238E27FC236}">
                <a16:creationId xmlns:a16="http://schemas.microsoft.com/office/drawing/2014/main" id="{B58AA197-B9A7-A568-8692-643802165E4B}"/>
              </a:ext>
            </a:extLst>
          </p:cNvPr>
          <p:cNvSpPr>
            <a:spLocks noGrp="1"/>
          </p:cNvSpPr>
          <p:nvPr>
            <p:ph type="sldNum" sz="quarter" idx="12"/>
          </p:nvPr>
        </p:nvSpPr>
        <p:spPr/>
        <p:txBody>
          <a:bodyPr/>
          <a:lstStyle/>
          <a:p>
            <a:fld id="{4F05E65F-F42C-AA40-B003-6537762DB7EA}" type="slidenum">
              <a:rPr lang="hu-HU" smtClean="0"/>
              <a:t>7</a:t>
            </a:fld>
            <a:endParaRPr lang="hu-HU"/>
          </a:p>
        </p:txBody>
      </p:sp>
    </p:spTree>
    <p:extLst>
      <p:ext uri="{BB962C8B-B14F-4D97-AF65-F5344CB8AC3E}">
        <p14:creationId xmlns:p14="http://schemas.microsoft.com/office/powerpoint/2010/main" val="13929362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C51226-75AF-DE73-CBC0-7B8D60C9E27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37AED8B7-9FF5-5FE0-CA28-73B299167C7D}"/>
              </a:ext>
            </a:extLst>
          </p:cNvPr>
          <p:cNvSpPr txBox="1"/>
          <p:nvPr/>
        </p:nvSpPr>
        <p:spPr>
          <a:xfrm>
            <a:off x="152400" y="218217"/>
            <a:ext cx="6096000" cy="369332"/>
          </a:xfrm>
          <a:prstGeom prst="rect">
            <a:avLst/>
          </a:prstGeom>
          <a:noFill/>
        </p:spPr>
        <p:txBody>
          <a:bodyPr wrap="square">
            <a:spAutoFit/>
          </a:bodyPr>
          <a:lstStyle/>
          <a:p>
            <a:pPr algn="l"/>
            <a:r>
              <a:rPr lang="en-GB" b="1" dirty="0">
                <a:latin typeface="Times New Roman" panose="02020603050405020304" pitchFamily="18" charset="0"/>
                <a:cs typeface="Times New Roman" panose="02020603050405020304" pitchFamily="18" charset="0"/>
              </a:rPr>
              <a:t>1</a:t>
            </a:r>
            <a:r>
              <a:rPr lang="en-GB" b="1" i="0" dirty="0">
                <a:effectLst/>
                <a:latin typeface="Times New Roman" panose="02020603050405020304" pitchFamily="18" charset="0"/>
                <a:cs typeface="Times New Roman" panose="02020603050405020304" pitchFamily="18" charset="0"/>
              </a:rPr>
              <a:t>. Quality control and per-sample filtering</a:t>
            </a:r>
          </a:p>
        </p:txBody>
      </p:sp>
      <p:sp>
        <p:nvSpPr>
          <p:cNvPr id="3" name="TextBox 2">
            <a:extLst>
              <a:ext uri="{FF2B5EF4-FFF2-40B4-BE49-F238E27FC236}">
                <a16:creationId xmlns:a16="http://schemas.microsoft.com/office/drawing/2014/main" id="{B5DC89AE-51D5-F763-55B4-15569AB0CF9C}"/>
              </a:ext>
            </a:extLst>
          </p:cNvPr>
          <p:cNvSpPr txBox="1"/>
          <p:nvPr/>
        </p:nvSpPr>
        <p:spPr>
          <a:xfrm>
            <a:off x="152399" y="587549"/>
            <a:ext cx="6822142" cy="6463308"/>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1.5 Library size normalization and log transformation</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Counts-per-10,000 (CP10k) + log1p</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Scale each cell to 10,000 total counts: </a:t>
            </a:r>
          </a:p>
          <a:p>
            <a:pPr algn="l"/>
            <a:r>
              <a:rPr lang="en-GB" dirty="0">
                <a:latin typeface="Times New Roman" panose="02020603050405020304" pitchFamily="18" charset="0"/>
                <a:cs typeface="Times New Roman" panose="02020603050405020304" pitchFamily="18" charset="0"/>
              </a:rPr>
              <a:t>	</a:t>
            </a:r>
            <a:r>
              <a:rPr lang="en-GB" b="0" i="0" dirty="0">
                <a:effectLst/>
                <a:latin typeface="Times New Roman" panose="02020603050405020304" pitchFamily="18" charset="0"/>
                <a:cs typeface="Times New Roman" panose="02020603050405020304" pitchFamily="18" charset="0"/>
              </a:rPr>
              <a:t>norm = (counts / sum(counts)) × 10,000</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Log-transform: log1p = log(norm + 1)</a:t>
            </a:r>
          </a:p>
          <a:p>
            <a:pPr algn="l"/>
            <a:endParaRPr lang="en-GB" b="0" i="0" dirty="0">
              <a:effectLst/>
              <a:latin typeface="Times New Roman" panose="02020603050405020304" pitchFamily="18" charset="0"/>
              <a:cs typeface="Times New Roman" panose="02020603050405020304" pitchFamily="18" charset="0"/>
            </a:endParaRPr>
          </a:p>
          <a:p>
            <a:pPr algn="l"/>
            <a:r>
              <a:rPr lang="en-GB" b="1" i="0" dirty="0">
                <a:effectLst/>
                <a:latin typeface="Times New Roman" panose="02020603050405020304" pitchFamily="18" charset="0"/>
                <a:cs typeface="Times New Roman" panose="02020603050405020304" pitchFamily="18" charset="0"/>
              </a:rPr>
              <a:t>Chunked implementation:</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Read full RECODE matrix in chunks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Normalize and log-transform per chunk</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Append sequentially to output CSV</a:t>
            </a:r>
          </a:p>
          <a:p>
            <a:pPr marL="285750" indent="-285750" algn="l">
              <a:buFont typeface="Arial" panose="020B0604020202020204" pitchFamily="34" charset="0"/>
              <a:buChar char="•"/>
            </a:pPr>
            <a:r>
              <a:rPr lang="en-GB" dirty="0">
                <a:latin typeface="Times New Roman" panose="02020603050405020304" pitchFamily="18" charset="0"/>
                <a:cs typeface="Times New Roman" panose="02020603050405020304" pitchFamily="18" charset="0"/>
              </a:rPr>
              <a:t>Reason</a:t>
            </a:r>
            <a:r>
              <a:rPr lang="en-GB" b="0" i="0" dirty="0">
                <a:effectLst/>
                <a:latin typeface="Times New Roman" panose="02020603050405020304" pitchFamily="18" charset="0"/>
                <a:cs typeface="Times New Roman" panose="02020603050405020304" pitchFamily="18" charset="0"/>
              </a:rPr>
              <a:t>: CP10k + log1p is standard for </a:t>
            </a:r>
            <a:r>
              <a:rPr lang="en-GB" b="0" i="0" dirty="0" err="1">
                <a:effectLst/>
                <a:latin typeface="Times New Roman" panose="02020603050405020304" pitchFamily="18" charset="0"/>
                <a:cs typeface="Times New Roman" panose="02020603050405020304" pitchFamily="18" charset="0"/>
              </a:rPr>
              <a:t>scRNA-seq</a:t>
            </a:r>
            <a:r>
              <a:rPr lang="en-GB" b="0" i="0" dirty="0">
                <a:effectLst/>
                <a:latin typeface="Times New Roman" panose="02020603050405020304" pitchFamily="18" charset="0"/>
                <a:cs typeface="Times New Roman" panose="02020603050405020304" pitchFamily="18" charset="0"/>
              </a:rPr>
              <a:t>; chunking avoids RAM overflow on large datasets</a:t>
            </a:r>
          </a:p>
          <a:p>
            <a:pPr algn="l"/>
            <a:endParaRPr lang="en-GB" b="0" i="0" dirty="0">
              <a:effectLst/>
              <a:latin typeface="Times New Roman" panose="02020603050405020304" pitchFamily="18" charset="0"/>
              <a:cs typeface="Times New Roman" panose="02020603050405020304" pitchFamily="18" charset="0"/>
            </a:endParaRPr>
          </a:p>
          <a:p>
            <a:pPr algn="l"/>
            <a:r>
              <a:rPr lang="en-GB" b="1" dirty="0">
                <a:latin typeface="Times New Roman" panose="02020603050405020304" pitchFamily="18" charset="0"/>
                <a:cs typeface="Times New Roman" panose="02020603050405020304" pitchFamily="18" charset="0"/>
              </a:rPr>
              <a:t>1.6</a:t>
            </a:r>
            <a:r>
              <a:rPr lang="en-GB" b="1" i="0" dirty="0">
                <a:effectLst/>
                <a:latin typeface="Times New Roman" panose="02020603050405020304" pitchFamily="18" charset="0"/>
                <a:cs typeface="Times New Roman" panose="02020603050405020304" pitchFamily="18" charset="0"/>
              </a:rPr>
              <a:t> HVG selection via variance</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Per-gene variance calculated across all cells</a:t>
            </a:r>
            <a:endParaRPr lang="en-GB" dirty="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Pass 1 (means): Iterate through chunks, accumulate </a:t>
            </a:r>
            <a:r>
              <a:rPr lang="el-GR" b="0" i="0" dirty="0">
                <a:effectLst/>
                <a:latin typeface="Times New Roman" panose="02020603050405020304" pitchFamily="18" charset="0"/>
                <a:cs typeface="Times New Roman" panose="02020603050405020304" pitchFamily="18" charset="0"/>
              </a:rPr>
              <a:t>Σ</a:t>
            </a:r>
            <a:r>
              <a:rPr lang="en-GB" b="0" i="0" dirty="0">
                <a:effectLst/>
                <a:latin typeface="Times New Roman" panose="02020603050405020304" pitchFamily="18" charset="0"/>
                <a:cs typeface="Times New Roman" panose="02020603050405020304" pitchFamily="18" charset="0"/>
              </a:rPr>
              <a:t>X and </a:t>
            </a:r>
            <a:r>
              <a:rPr lang="el-GR" b="0" i="0" dirty="0">
                <a:effectLst/>
                <a:latin typeface="Times New Roman" panose="02020603050405020304" pitchFamily="18" charset="0"/>
                <a:cs typeface="Times New Roman" panose="02020603050405020304" pitchFamily="18" charset="0"/>
              </a:rPr>
              <a:t>Σ</a:t>
            </a:r>
            <a:r>
              <a:rPr lang="en-GB" b="0" i="0" dirty="0">
                <a:effectLst/>
                <a:latin typeface="Times New Roman" panose="02020603050405020304" pitchFamily="18" charset="0"/>
                <a:cs typeface="Times New Roman" panose="02020603050405020304" pitchFamily="18" charset="0"/>
              </a:rPr>
              <a:t>X².</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Pass 2 (variance): mean = </a:t>
            </a:r>
            <a:r>
              <a:rPr lang="el-GR" b="0" i="0" dirty="0">
                <a:effectLst/>
                <a:latin typeface="Times New Roman" panose="02020603050405020304" pitchFamily="18" charset="0"/>
                <a:cs typeface="Times New Roman" panose="02020603050405020304" pitchFamily="18" charset="0"/>
              </a:rPr>
              <a:t>Σ</a:t>
            </a:r>
            <a:r>
              <a:rPr lang="en-GB" b="0" i="0" dirty="0">
                <a:effectLst/>
                <a:latin typeface="Times New Roman" panose="02020603050405020304" pitchFamily="18" charset="0"/>
                <a:cs typeface="Times New Roman" panose="02020603050405020304" pitchFamily="18" charset="0"/>
              </a:rPr>
              <a:t>X / n, var = </a:t>
            </a:r>
            <a:r>
              <a:rPr lang="el-GR" b="0" i="0" dirty="0">
                <a:effectLst/>
                <a:latin typeface="Times New Roman" panose="02020603050405020304" pitchFamily="18" charset="0"/>
                <a:cs typeface="Times New Roman" panose="02020603050405020304" pitchFamily="18" charset="0"/>
              </a:rPr>
              <a:t>Σ</a:t>
            </a:r>
            <a:r>
              <a:rPr lang="en-GB" b="0" i="0" dirty="0">
                <a:effectLst/>
                <a:latin typeface="Times New Roman" panose="02020603050405020304" pitchFamily="18" charset="0"/>
                <a:cs typeface="Times New Roman" panose="02020603050405020304" pitchFamily="18" charset="0"/>
              </a:rPr>
              <a:t>X² / n - mean².</a:t>
            </a:r>
          </a:p>
          <a:p>
            <a:pPr marL="742950" lvl="1" indent="-285750">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Selection: Top 3,000 genes by variance (consistent across samples)</a:t>
            </a:r>
          </a:p>
          <a:p>
            <a:pPr lvl="1"/>
            <a:endParaRPr lang="en-GB" b="1" i="0" dirty="0">
              <a:effectLst/>
              <a:latin typeface="Times New Roman" panose="02020603050405020304" pitchFamily="18" charset="0"/>
              <a:cs typeface="Times New Roman" panose="02020603050405020304" pitchFamily="18" charset="0"/>
            </a:endParaRPr>
          </a:p>
          <a:p>
            <a:pPr marL="285750" indent="-285750" algn="l">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Output: HVG lists saved as *_HVG_3000.txt per sample</a:t>
            </a:r>
          </a:p>
          <a:p>
            <a:pPr algn="l"/>
            <a:endParaRPr lang="en-GB" b="0" i="0" dirty="0">
              <a:effectLst/>
              <a:latin typeface="Times New Roman" panose="02020603050405020304" pitchFamily="18" charset="0"/>
              <a:cs typeface="Times New Roman" panose="02020603050405020304" pitchFamily="18" charset="0"/>
            </a:endParaRPr>
          </a:p>
        </p:txBody>
      </p:sp>
      <p:pic>
        <p:nvPicPr>
          <p:cNvPr id="11" name="Picture 10" descr="A blue and red graph&#10;&#10;AI-generated content may be incorrect.">
            <a:extLst>
              <a:ext uri="{FF2B5EF4-FFF2-40B4-BE49-F238E27FC236}">
                <a16:creationId xmlns:a16="http://schemas.microsoft.com/office/drawing/2014/main" id="{275B784B-D189-EA96-AA02-6159D28E4057}"/>
              </a:ext>
            </a:extLst>
          </p:cNvPr>
          <p:cNvPicPr>
            <a:picLocks noChangeAspect="1"/>
          </p:cNvPicPr>
          <p:nvPr/>
        </p:nvPicPr>
        <p:blipFill>
          <a:blip r:embed="rId3"/>
          <a:stretch>
            <a:fillRect/>
          </a:stretch>
        </p:blipFill>
        <p:spPr>
          <a:xfrm>
            <a:off x="6889711" y="740351"/>
            <a:ext cx="5149890" cy="5168348"/>
          </a:xfrm>
          <a:prstGeom prst="rect">
            <a:avLst/>
          </a:prstGeom>
        </p:spPr>
      </p:pic>
      <p:sp>
        <p:nvSpPr>
          <p:cNvPr id="12" name="Slide Number Placeholder 11">
            <a:extLst>
              <a:ext uri="{FF2B5EF4-FFF2-40B4-BE49-F238E27FC236}">
                <a16:creationId xmlns:a16="http://schemas.microsoft.com/office/drawing/2014/main" id="{91042B9D-26C9-C5FC-6181-DCA42A20DC13}"/>
              </a:ext>
            </a:extLst>
          </p:cNvPr>
          <p:cNvSpPr>
            <a:spLocks noGrp="1"/>
          </p:cNvSpPr>
          <p:nvPr>
            <p:ph type="sldNum" sz="quarter" idx="12"/>
          </p:nvPr>
        </p:nvSpPr>
        <p:spPr/>
        <p:txBody>
          <a:bodyPr/>
          <a:lstStyle/>
          <a:p>
            <a:fld id="{4F05E65F-F42C-AA40-B003-6537762DB7EA}" type="slidenum">
              <a:rPr lang="hu-HU" smtClean="0"/>
              <a:t>8</a:t>
            </a:fld>
            <a:endParaRPr lang="hu-HU"/>
          </a:p>
        </p:txBody>
      </p:sp>
    </p:spTree>
    <p:extLst>
      <p:ext uri="{BB962C8B-B14F-4D97-AF65-F5344CB8AC3E}">
        <p14:creationId xmlns:p14="http://schemas.microsoft.com/office/powerpoint/2010/main" val="3011327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129DF9-B7BC-B652-103E-6DD5DF41A69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A63E7414-CA9E-7512-979F-8E45D4EE118E}"/>
              </a:ext>
            </a:extLst>
          </p:cNvPr>
          <p:cNvSpPr txBox="1"/>
          <p:nvPr/>
        </p:nvSpPr>
        <p:spPr>
          <a:xfrm>
            <a:off x="152400" y="218217"/>
            <a:ext cx="6096000" cy="369332"/>
          </a:xfrm>
          <a:prstGeom prst="rect">
            <a:avLst/>
          </a:prstGeom>
          <a:noFill/>
        </p:spPr>
        <p:txBody>
          <a:bodyPr wrap="square">
            <a:spAutoFit/>
          </a:bodyPr>
          <a:lstStyle/>
          <a:p>
            <a:pPr algn="l"/>
            <a:r>
              <a:rPr lang="en-GB" b="1" i="0" dirty="0">
                <a:effectLst/>
                <a:latin typeface="Times New Roman" panose="02020603050405020304" pitchFamily="18" charset="0"/>
                <a:cs typeface="Times New Roman" panose="02020603050405020304" pitchFamily="18" charset="0"/>
              </a:rPr>
              <a:t>2. Clustering and cell state characterization</a:t>
            </a:r>
          </a:p>
        </p:txBody>
      </p:sp>
      <p:sp>
        <p:nvSpPr>
          <p:cNvPr id="3" name="TextBox 2">
            <a:extLst>
              <a:ext uri="{FF2B5EF4-FFF2-40B4-BE49-F238E27FC236}">
                <a16:creationId xmlns:a16="http://schemas.microsoft.com/office/drawing/2014/main" id="{A120C1D1-F536-00AA-B703-5D41FD8DA30E}"/>
              </a:ext>
            </a:extLst>
          </p:cNvPr>
          <p:cNvSpPr txBox="1"/>
          <p:nvPr/>
        </p:nvSpPr>
        <p:spPr>
          <a:xfrm>
            <a:off x="152400" y="587549"/>
            <a:ext cx="7242313" cy="3416320"/>
          </a:xfrm>
          <a:prstGeom prst="rect">
            <a:avLst/>
          </a:prstGeom>
          <a:noFill/>
        </p:spPr>
        <p:txBody>
          <a:bodyPr wrap="square">
            <a:spAutoFit/>
          </a:bodyPr>
          <a:lstStyle/>
          <a:p>
            <a:pPr algn="l"/>
            <a:r>
              <a:rPr lang="en-GB" b="1" dirty="0">
                <a:latin typeface="Times New Roman" panose="02020603050405020304" pitchFamily="18" charset="0"/>
                <a:cs typeface="Times New Roman" panose="02020603050405020304" pitchFamily="18" charset="0"/>
              </a:rPr>
              <a:t>2</a:t>
            </a:r>
            <a:r>
              <a:rPr lang="en-GB" b="1" i="0" dirty="0">
                <a:effectLst/>
                <a:latin typeface="Times New Roman" panose="02020603050405020304" pitchFamily="18" charset="0"/>
                <a:cs typeface="Times New Roman" panose="02020603050405020304" pitchFamily="18" charset="0"/>
              </a:rPr>
              <a:t>.1 Dimensionality reduction and clustering</a:t>
            </a:r>
          </a:p>
          <a:p>
            <a:pPr marL="285750" indent="-285750" algn="l">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Scaling: </a:t>
            </a:r>
            <a:r>
              <a:rPr lang="en-GB" b="0" i="0" dirty="0" err="1">
                <a:effectLst/>
                <a:latin typeface="Times New Roman" panose="02020603050405020304" pitchFamily="18" charset="0"/>
                <a:cs typeface="Times New Roman" panose="02020603050405020304" pitchFamily="18" charset="0"/>
              </a:rPr>
              <a:t>sc.pp.scale</a:t>
            </a:r>
            <a:r>
              <a:rPr lang="en-GB" b="0" i="0" dirty="0">
                <a:effectLst/>
                <a:latin typeface="Times New Roman" panose="02020603050405020304" pitchFamily="18" charset="0"/>
                <a:cs typeface="Times New Roman" panose="02020603050405020304" pitchFamily="18" charset="0"/>
              </a:rPr>
              <a:t>() (</a:t>
            </a:r>
            <a:r>
              <a:rPr lang="en-GB" b="0" i="0" dirty="0" err="1">
                <a:effectLst/>
                <a:latin typeface="Times New Roman" panose="02020603050405020304" pitchFamily="18" charset="0"/>
                <a:cs typeface="Times New Roman" panose="02020603050405020304" pitchFamily="18" charset="0"/>
              </a:rPr>
              <a:t>max_value</a:t>
            </a:r>
            <a:r>
              <a:rPr lang="en-GB" b="0" i="0" dirty="0">
                <a:effectLst/>
                <a:latin typeface="Times New Roman" panose="02020603050405020304" pitchFamily="18" charset="0"/>
                <a:cs typeface="Times New Roman" panose="02020603050405020304" pitchFamily="18" charset="0"/>
              </a:rPr>
              <a:t>=10)</a:t>
            </a:r>
          </a:p>
          <a:p>
            <a:pPr marL="285750" indent="-285750" algn="l">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PCA: </a:t>
            </a:r>
            <a:r>
              <a:rPr lang="en-GB" b="0" i="0" dirty="0">
                <a:effectLst/>
                <a:latin typeface="Times New Roman" panose="02020603050405020304" pitchFamily="18" charset="0"/>
                <a:cs typeface="Times New Roman" panose="02020603050405020304" pitchFamily="18" charset="0"/>
              </a:rPr>
              <a:t>Computed on HVG-subset using ARPACK solver.</a:t>
            </a:r>
          </a:p>
          <a:p>
            <a:pPr marL="285750" indent="-285750" algn="l">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Neighbours: </a:t>
            </a:r>
            <a:r>
              <a:rPr lang="en-GB" b="0" i="0" dirty="0">
                <a:effectLst/>
                <a:latin typeface="Times New Roman" panose="02020603050405020304" pitchFamily="18" charset="0"/>
                <a:cs typeface="Times New Roman" panose="02020603050405020304" pitchFamily="18" charset="0"/>
              </a:rPr>
              <a:t>Built k-NN graph (k=15) in first 20–30 PC space.</a:t>
            </a:r>
          </a:p>
          <a:p>
            <a:pPr marL="285750" indent="-285750" algn="l">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UMAP</a:t>
            </a:r>
          </a:p>
          <a:p>
            <a:pPr marL="285750" indent="-285750" algn="l">
              <a:buFont typeface="Arial" panose="020B0604020202020204" pitchFamily="34" charset="0"/>
              <a:buChar char="•"/>
            </a:pPr>
            <a:r>
              <a:rPr lang="en-GB" b="1" i="0" dirty="0">
                <a:effectLst/>
                <a:latin typeface="Times New Roman" panose="02020603050405020304" pitchFamily="18" charset="0"/>
                <a:cs typeface="Times New Roman" panose="02020603050405020304" pitchFamily="18" charset="0"/>
              </a:rPr>
              <a:t>Leiden clustering</a:t>
            </a:r>
          </a:p>
          <a:p>
            <a:pPr marL="285750" indent="-285750" algn="l">
              <a:buFont typeface="Arial" panose="020B0604020202020204" pitchFamily="34" charset="0"/>
              <a:buChar char="•"/>
            </a:pPr>
            <a:endParaRPr lang="en-GB" b="0" i="0" dirty="0">
              <a:effectLst/>
              <a:latin typeface="Times New Roman" panose="02020603050405020304" pitchFamily="18" charset="0"/>
              <a:cs typeface="Times New Roman" panose="02020603050405020304" pitchFamily="18" charset="0"/>
            </a:endParaRPr>
          </a:p>
          <a:p>
            <a:pPr algn="l"/>
            <a:r>
              <a:rPr lang="en-GB" b="1" i="0" dirty="0">
                <a:effectLst/>
                <a:latin typeface="Times New Roman" panose="02020603050405020304" pitchFamily="18" charset="0"/>
                <a:cs typeface="Times New Roman" panose="02020603050405020304" pitchFamily="18" charset="0"/>
              </a:rPr>
              <a:t>Output:</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UMAP coordinates appended to .obs.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Cluster assignments.</a:t>
            </a:r>
          </a:p>
          <a:p>
            <a:pPr marL="285750" indent="-285750" algn="l">
              <a:buFont typeface="Arial" panose="020B0604020202020204" pitchFamily="34" charset="0"/>
              <a:buChar char="•"/>
            </a:pPr>
            <a:r>
              <a:rPr lang="en-GB" b="0" i="0" dirty="0">
                <a:effectLst/>
                <a:latin typeface="Times New Roman" panose="02020603050405020304" pitchFamily="18" charset="0"/>
                <a:cs typeface="Times New Roman" panose="02020603050405020304" pitchFamily="18" charset="0"/>
              </a:rPr>
              <a:t>Frozen </a:t>
            </a:r>
            <a:r>
              <a:rPr lang="en-GB" b="0" i="0" dirty="0" err="1">
                <a:effectLst/>
                <a:latin typeface="Times New Roman" panose="02020603050405020304" pitchFamily="18" charset="0"/>
                <a:cs typeface="Times New Roman" panose="02020603050405020304" pitchFamily="18" charset="0"/>
              </a:rPr>
              <a:t>AnnData</a:t>
            </a:r>
            <a:r>
              <a:rPr lang="en-GB" b="0" i="0" dirty="0">
                <a:effectLst/>
                <a:latin typeface="Times New Roman" panose="02020603050405020304" pitchFamily="18" charset="0"/>
                <a:cs typeface="Times New Roman" panose="02020603050405020304" pitchFamily="18" charset="0"/>
              </a:rPr>
              <a:t> saved per sample (e.g., adata_ERpositive_HVG_UMAP_leiden_frozen.h5ad).</a:t>
            </a:r>
          </a:p>
        </p:txBody>
      </p:sp>
      <p:pic>
        <p:nvPicPr>
          <p:cNvPr id="12" name="Picture 11" descr="A graph of a number of objects&#10;&#10;AI-generated content may be incorrect.">
            <a:extLst>
              <a:ext uri="{FF2B5EF4-FFF2-40B4-BE49-F238E27FC236}">
                <a16:creationId xmlns:a16="http://schemas.microsoft.com/office/drawing/2014/main" id="{149B0861-9EB5-F3BE-9BFF-A45330368A08}"/>
              </a:ext>
            </a:extLst>
          </p:cNvPr>
          <p:cNvPicPr>
            <a:picLocks noChangeAspect="1"/>
          </p:cNvPicPr>
          <p:nvPr/>
        </p:nvPicPr>
        <p:blipFill>
          <a:blip r:embed="rId2"/>
          <a:stretch>
            <a:fillRect/>
          </a:stretch>
        </p:blipFill>
        <p:spPr>
          <a:xfrm>
            <a:off x="7394713" y="150720"/>
            <a:ext cx="4481578" cy="3661640"/>
          </a:xfrm>
          <a:prstGeom prst="rect">
            <a:avLst/>
          </a:prstGeom>
        </p:spPr>
      </p:pic>
      <p:pic>
        <p:nvPicPr>
          <p:cNvPr id="14" name="Picture 13" descr="A close-up of a plant&#10;&#10;AI-generated content may be incorrect.">
            <a:extLst>
              <a:ext uri="{FF2B5EF4-FFF2-40B4-BE49-F238E27FC236}">
                <a16:creationId xmlns:a16="http://schemas.microsoft.com/office/drawing/2014/main" id="{26A5109B-327B-B4DF-9965-D6683C4AE5DA}"/>
              </a:ext>
            </a:extLst>
          </p:cNvPr>
          <p:cNvPicPr>
            <a:picLocks noChangeAspect="1"/>
          </p:cNvPicPr>
          <p:nvPr/>
        </p:nvPicPr>
        <p:blipFill>
          <a:blip r:embed="rId3"/>
          <a:stretch>
            <a:fillRect/>
          </a:stretch>
        </p:blipFill>
        <p:spPr>
          <a:xfrm>
            <a:off x="505239" y="4012518"/>
            <a:ext cx="11181522" cy="2694763"/>
          </a:xfrm>
          <a:prstGeom prst="rect">
            <a:avLst/>
          </a:prstGeom>
        </p:spPr>
      </p:pic>
      <p:sp>
        <p:nvSpPr>
          <p:cNvPr id="15" name="Slide Number Placeholder 14">
            <a:extLst>
              <a:ext uri="{FF2B5EF4-FFF2-40B4-BE49-F238E27FC236}">
                <a16:creationId xmlns:a16="http://schemas.microsoft.com/office/drawing/2014/main" id="{5B12118C-C5BE-5520-3764-5914DA01330F}"/>
              </a:ext>
            </a:extLst>
          </p:cNvPr>
          <p:cNvSpPr>
            <a:spLocks noGrp="1"/>
          </p:cNvSpPr>
          <p:nvPr>
            <p:ph type="sldNum" sz="quarter" idx="12"/>
          </p:nvPr>
        </p:nvSpPr>
        <p:spPr/>
        <p:txBody>
          <a:bodyPr/>
          <a:lstStyle/>
          <a:p>
            <a:fld id="{4F05E65F-F42C-AA40-B003-6537762DB7EA}" type="slidenum">
              <a:rPr lang="hu-HU" smtClean="0"/>
              <a:t>9</a:t>
            </a:fld>
            <a:endParaRPr lang="hu-HU"/>
          </a:p>
        </p:txBody>
      </p:sp>
    </p:spTree>
    <p:extLst>
      <p:ext uri="{BB962C8B-B14F-4D97-AF65-F5344CB8AC3E}">
        <p14:creationId xmlns:p14="http://schemas.microsoft.com/office/powerpoint/2010/main" val="21474501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288</TotalTime>
  <Words>3718</Words>
  <Application>Microsoft Macintosh PowerPoint</Application>
  <PresentationFormat>Widescreen</PresentationFormat>
  <Paragraphs>343</Paragraphs>
  <Slides>16</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Aptos</vt:lpstr>
      <vt:lpstr>Aptos Display</vt:lpstr>
      <vt:lpstr>Arial</vt:lpstr>
      <vt:lpstr>fkGroteskNeue</vt:lpstr>
      <vt:lpstr>KaTeX_Main</vt:lpstr>
      <vt:lpstr>KaTeX_Math</vt:lpstr>
      <vt:lpstr>Menlo</vt:lpstr>
      <vt:lpstr>Times New Roman</vt:lpstr>
      <vt:lpstr>Office Theme</vt:lpstr>
      <vt:lpstr>Comparative analysis of gene co-expression networks in breast cancer epithelium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Alexandra Rolya</dc:creator>
  <cp:lastModifiedBy>Alexandra Rolya</cp:lastModifiedBy>
  <cp:revision>16</cp:revision>
  <dcterms:created xsi:type="dcterms:W3CDTF">2026-01-30T09:36:11Z</dcterms:created>
  <dcterms:modified xsi:type="dcterms:W3CDTF">2026-01-30T14:24:50Z</dcterms:modified>
</cp:coreProperties>
</file>

<file path=docProps/thumbnail.jpeg>
</file>